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4" r:id="rId4"/>
    <p:sldId id="258" r:id="rId5"/>
    <p:sldId id="259" r:id="rId6"/>
    <p:sldId id="260" r:id="rId7"/>
    <p:sldId id="262" r:id="rId8"/>
    <p:sldId id="263"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B9B9AB-FFFB-8C94-52FF-8EBDAAD33BB1}" name="Jacqui Glynn" initials="JG" userId="S::jdg1e18@soton.ac.uk::1bc9051a-c8e2-412e-9e91-7a0d462890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BB694"/>
    <a:srgbClr val="B3DBD2"/>
    <a:srgbClr val="005C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94789"/>
  </p:normalViewPr>
  <p:slideViewPr>
    <p:cSldViewPr snapToGrid="0">
      <p:cViewPr varScale="1">
        <p:scale>
          <a:sx n="155" d="100"/>
          <a:sy n="155" d="100"/>
        </p:scale>
        <p:origin x="120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Mangnall" userId="05e63cb0-4c5e-4192-aeab-9168ba8e690c" providerId="ADAL" clId="{FEBC4666-BBFD-4978-AA4D-3A0FC224E0EA}"/>
    <pc:docChg chg="custSel modSld">
      <pc:chgData name="Stewart Mangnall" userId="05e63cb0-4c5e-4192-aeab-9168ba8e690c" providerId="ADAL" clId="{FEBC4666-BBFD-4978-AA4D-3A0FC224E0EA}" dt="2024-08-28T09:50:02.766" v="14" actId="33524"/>
      <pc:docMkLst>
        <pc:docMk/>
      </pc:docMkLst>
      <pc:sldChg chg="modSp mod">
        <pc:chgData name="Stewart Mangnall" userId="05e63cb0-4c5e-4192-aeab-9168ba8e690c" providerId="ADAL" clId="{FEBC4666-BBFD-4978-AA4D-3A0FC224E0EA}" dt="2024-08-28T09:20:03.824" v="0" actId="6549"/>
        <pc:sldMkLst>
          <pc:docMk/>
          <pc:sldMk cId="2971578875" sldId="259"/>
        </pc:sldMkLst>
        <pc:spChg chg="mod">
          <ac:chgData name="Stewart Mangnall" userId="05e63cb0-4c5e-4192-aeab-9168ba8e690c" providerId="ADAL" clId="{FEBC4666-BBFD-4978-AA4D-3A0FC224E0EA}" dt="2024-08-28T09:20:03.824" v="0" actId="6549"/>
          <ac:spMkLst>
            <pc:docMk/>
            <pc:sldMk cId="2971578875" sldId="259"/>
            <ac:spMk id="2" creationId="{86CC074E-11EC-E222-31CC-B7DB621FC9A8}"/>
          </ac:spMkLst>
        </pc:spChg>
      </pc:sldChg>
      <pc:sldChg chg="modSp mod">
        <pc:chgData name="Stewart Mangnall" userId="05e63cb0-4c5e-4192-aeab-9168ba8e690c" providerId="ADAL" clId="{FEBC4666-BBFD-4978-AA4D-3A0FC224E0EA}" dt="2024-08-28T09:20:23.639" v="4" actId="20577"/>
        <pc:sldMkLst>
          <pc:docMk/>
          <pc:sldMk cId="1866728206" sldId="260"/>
        </pc:sldMkLst>
        <pc:spChg chg="mod">
          <ac:chgData name="Stewart Mangnall" userId="05e63cb0-4c5e-4192-aeab-9168ba8e690c" providerId="ADAL" clId="{FEBC4666-BBFD-4978-AA4D-3A0FC224E0EA}" dt="2024-08-28T09:20:23.639" v="4" actId="20577"/>
          <ac:spMkLst>
            <pc:docMk/>
            <pc:sldMk cId="1866728206" sldId="260"/>
            <ac:spMk id="3" creationId="{89728136-9240-A5F3-B492-F010640112FE}"/>
          </ac:spMkLst>
        </pc:spChg>
      </pc:sldChg>
      <pc:sldChg chg="modSp mod">
        <pc:chgData name="Stewart Mangnall" userId="05e63cb0-4c5e-4192-aeab-9168ba8e690c" providerId="ADAL" clId="{FEBC4666-BBFD-4978-AA4D-3A0FC224E0EA}" dt="2024-08-28T09:50:02.766" v="14" actId="33524"/>
        <pc:sldMkLst>
          <pc:docMk/>
          <pc:sldMk cId="2890682623" sldId="262"/>
        </pc:sldMkLst>
        <pc:spChg chg="mod">
          <ac:chgData name="Stewart Mangnall" userId="05e63cb0-4c5e-4192-aeab-9168ba8e690c" providerId="ADAL" clId="{FEBC4666-BBFD-4978-AA4D-3A0FC224E0EA}" dt="2024-08-28T09:50:02.766" v="14" actId="33524"/>
          <ac:spMkLst>
            <pc:docMk/>
            <pc:sldMk cId="2890682623" sldId="262"/>
            <ac:spMk id="3" creationId="{89728136-9240-A5F3-B492-F010640112FE}"/>
          </ac:spMkLst>
        </pc:spChg>
      </pc:sldChg>
    </pc:docChg>
  </pc:docChgLst>
  <pc:docChgLst>
    <pc:chgData name="Stewart Mangnall" userId="05e63cb0-4c5e-4192-aeab-9168ba8e690c" providerId="ADAL" clId="{EA5173E7-BCD1-4A71-B361-2372794E0114}"/>
    <pc:docChg chg="undo redo custSel modSld">
      <pc:chgData name="Stewart Mangnall" userId="05e63cb0-4c5e-4192-aeab-9168ba8e690c" providerId="ADAL" clId="{EA5173E7-BCD1-4A71-B361-2372794E0114}" dt="2024-05-01T13:47:06.918" v="1562" actId="14100"/>
      <pc:docMkLst>
        <pc:docMk/>
      </pc:docMkLst>
      <pc:sldChg chg="modSp mod">
        <pc:chgData name="Stewart Mangnall" userId="05e63cb0-4c5e-4192-aeab-9168ba8e690c" providerId="ADAL" clId="{EA5173E7-BCD1-4A71-B361-2372794E0114}" dt="2024-05-01T13:25:50.298" v="562" actId="20577"/>
        <pc:sldMkLst>
          <pc:docMk/>
          <pc:sldMk cId="48597948" sldId="256"/>
        </pc:sldMkLst>
        <pc:spChg chg="mod">
          <ac:chgData name="Stewart Mangnall" userId="05e63cb0-4c5e-4192-aeab-9168ba8e690c" providerId="ADAL" clId="{EA5173E7-BCD1-4A71-B361-2372794E0114}" dt="2024-05-01T13:25:50.298" v="562" actId="20577"/>
          <ac:spMkLst>
            <pc:docMk/>
            <pc:sldMk cId="48597948" sldId="256"/>
            <ac:spMk id="7" creationId="{6F3C5C71-CDAF-A150-22C4-730F6F37B1FE}"/>
          </ac:spMkLst>
        </pc:spChg>
      </pc:sldChg>
      <pc:sldChg chg="addSp delSp modSp mod">
        <pc:chgData name="Stewart Mangnall" userId="05e63cb0-4c5e-4192-aeab-9168ba8e690c" providerId="ADAL" clId="{EA5173E7-BCD1-4A71-B361-2372794E0114}" dt="2024-05-01T13:46:28.123" v="1560" actId="313"/>
        <pc:sldMkLst>
          <pc:docMk/>
          <pc:sldMk cId="643274540" sldId="258"/>
        </pc:sldMkLst>
        <pc:spChg chg="mod">
          <ac:chgData name="Stewart Mangnall" userId="05e63cb0-4c5e-4192-aeab-9168ba8e690c" providerId="ADAL" clId="{EA5173E7-BCD1-4A71-B361-2372794E0114}" dt="2024-05-01T13:46:28.123" v="1560" actId="313"/>
          <ac:spMkLst>
            <pc:docMk/>
            <pc:sldMk cId="643274540" sldId="258"/>
            <ac:spMk id="2" creationId="{86CC074E-11EC-E222-31CC-B7DB621FC9A8}"/>
          </ac:spMkLst>
        </pc:spChg>
        <pc:spChg chg="add">
          <ac:chgData name="Stewart Mangnall" userId="05e63cb0-4c5e-4192-aeab-9168ba8e690c" providerId="ADAL" clId="{EA5173E7-BCD1-4A71-B361-2372794E0114}" dt="2024-05-01T10:35:18.717" v="102" actId="22"/>
          <ac:spMkLst>
            <pc:docMk/>
            <pc:sldMk cId="643274540" sldId="258"/>
            <ac:spMk id="4" creationId="{69EAF8C9-259E-3AE9-446A-4CEBB3158647}"/>
          </ac:spMkLst>
        </pc:spChg>
        <pc:spChg chg="add del">
          <ac:chgData name="Stewart Mangnall" userId="05e63cb0-4c5e-4192-aeab-9168ba8e690c" providerId="ADAL" clId="{EA5173E7-BCD1-4A71-B361-2372794E0114}" dt="2024-05-01T10:35:44.447" v="107" actId="22"/>
          <ac:spMkLst>
            <pc:docMk/>
            <pc:sldMk cId="643274540" sldId="258"/>
            <ac:spMk id="6" creationId="{D45F5F8A-13A8-DB62-B934-71E81CC8FB56}"/>
          </ac:spMkLst>
        </pc:spChg>
        <pc:picChg chg="add del mod">
          <ac:chgData name="Stewart Mangnall" userId="05e63cb0-4c5e-4192-aeab-9168ba8e690c" providerId="ADAL" clId="{EA5173E7-BCD1-4A71-B361-2372794E0114}" dt="2024-05-01T10:44:56.089" v="267" actId="478"/>
          <ac:picMkLst>
            <pc:docMk/>
            <pc:sldMk cId="643274540" sldId="258"/>
            <ac:picMk id="8" creationId="{231E9C5E-9EC3-C70A-47F2-B8EE003C3AA4}"/>
          </ac:picMkLst>
        </pc:picChg>
        <pc:picChg chg="add mod">
          <ac:chgData name="Stewart Mangnall" userId="05e63cb0-4c5e-4192-aeab-9168ba8e690c" providerId="ADAL" clId="{EA5173E7-BCD1-4A71-B361-2372794E0114}" dt="2024-05-01T10:52:41.596" v="303" actId="1076"/>
          <ac:picMkLst>
            <pc:docMk/>
            <pc:sldMk cId="643274540" sldId="258"/>
            <ac:picMk id="9" creationId="{0009681F-C61E-9543-F680-1C28CF756DDB}"/>
          </ac:picMkLst>
        </pc:picChg>
        <pc:picChg chg="add del">
          <ac:chgData name="Stewart Mangnall" userId="05e63cb0-4c5e-4192-aeab-9168ba8e690c" providerId="ADAL" clId="{EA5173E7-BCD1-4A71-B361-2372794E0114}" dt="2024-05-01T10:37:39.528" v="128" actId="478"/>
          <ac:picMkLst>
            <pc:docMk/>
            <pc:sldMk cId="643274540" sldId="258"/>
            <ac:picMk id="18" creationId="{27580E25-0EFA-C8C8-9659-FBB127978498}"/>
          </ac:picMkLst>
        </pc:picChg>
        <pc:picChg chg="add del mod">
          <ac:chgData name="Stewart Mangnall" userId="05e63cb0-4c5e-4192-aeab-9168ba8e690c" providerId="ADAL" clId="{EA5173E7-BCD1-4A71-B361-2372794E0114}" dt="2024-05-01T10:44:56.089" v="267" actId="478"/>
          <ac:picMkLst>
            <pc:docMk/>
            <pc:sldMk cId="643274540" sldId="258"/>
            <ac:picMk id="1026" creationId="{A8A2C725-DBD9-7F45-ED7C-71FE8CCE2FF3}"/>
          </ac:picMkLst>
        </pc:picChg>
        <pc:picChg chg="add del mod">
          <ac:chgData name="Stewart Mangnall" userId="05e63cb0-4c5e-4192-aeab-9168ba8e690c" providerId="ADAL" clId="{EA5173E7-BCD1-4A71-B361-2372794E0114}" dt="2024-05-01T10:45:25.559" v="270" actId="478"/>
          <ac:picMkLst>
            <pc:docMk/>
            <pc:sldMk cId="643274540" sldId="258"/>
            <ac:picMk id="1028" creationId="{64BB3D98-003C-12EF-2A2C-53DB4983C3C9}"/>
          </ac:picMkLst>
        </pc:picChg>
        <pc:picChg chg="add mod">
          <ac:chgData name="Stewart Mangnall" userId="05e63cb0-4c5e-4192-aeab-9168ba8e690c" providerId="ADAL" clId="{EA5173E7-BCD1-4A71-B361-2372794E0114}" dt="2024-05-01T10:49:39.450" v="286" actId="14100"/>
          <ac:picMkLst>
            <pc:docMk/>
            <pc:sldMk cId="643274540" sldId="258"/>
            <ac:picMk id="1030" creationId="{D453244E-6641-C62A-08E3-515259ADA00B}"/>
          </ac:picMkLst>
        </pc:picChg>
        <pc:picChg chg="add del mod">
          <ac:chgData name="Stewart Mangnall" userId="05e63cb0-4c5e-4192-aeab-9168ba8e690c" providerId="ADAL" clId="{EA5173E7-BCD1-4A71-B361-2372794E0114}" dt="2024-05-01T10:51:58.644" v="292" actId="478"/>
          <ac:picMkLst>
            <pc:docMk/>
            <pc:sldMk cId="643274540" sldId="258"/>
            <ac:picMk id="1032" creationId="{7AFA4231-7178-B71D-3771-9B4448063AE8}"/>
          </ac:picMkLst>
        </pc:picChg>
      </pc:sldChg>
      <pc:sldChg chg="modSp mod">
        <pc:chgData name="Stewart Mangnall" userId="05e63cb0-4c5e-4192-aeab-9168ba8e690c" providerId="ADAL" clId="{EA5173E7-BCD1-4A71-B361-2372794E0114}" dt="2024-05-01T13:03:23.461" v="305" actId="6549"/>
        <pc:sldMkLst>
          <pc:docMk/>
          <pc:sldMk cId="2971578875" sldId="259"/>
        </pc:sldMkLst>
        <pc:spChg chg="mod">
          <ac:chgData name="Stewart Mangnall" userId="05e63cb0-4c5e-4192-aeab-9168ba8e690c" providerId="ADAL" clId="{EA5173E7-BCD1-4A71-B361-2372794E0114}" dt="2024-05-01T13:03:23.461" v="305" actId="6549"/>
          <ac:spMkLst>
            <pc:docMk/>
            <pc:sldMk cId="2971578875" sldId="259"/>
            <ac:spMk id="2" creationId="{86CC074E-11EC-E222-31CC-B7DB621FC9A8}"/>
          </ac:spMkLst>
        </pc:spChg>
      </pc:sldChg>
      <pc:sldChg chg="modSp mod">
        <pc:chgData name="Stewart Mangnall" userId="05e63cb0-4c5e-4192-aeab-9168ba8e690c" providerId="ADAL" clId="{EA5173E7-BCD1-4A71-B361-2372794E0114}" dt="2024-05-01T13:47:06.918" v="1562" actId="14100"/>
        <pc:sldMkLst>
          <pc:docMk/>
          <pc:sldMk cId="1866728206" sldId="260"/>
        </pc:sldMkLst>
        <pc:spChg chg="mod">
          <ac:chgData name="Stewart Mangnall" userId="05e63cb0-4c5e-4192-aeab-9168ba8e690c" providerId="ADAL" clId="{EA5173E7-BCD1-4A71-B361-2372794E0114}" dt="2024-05-01T13:43:27.479" v="1512" actId="115"/>
          <ac:spMkLst>
            <pc:docMk/>
            <pc:sldMk cId="1866728206" sldId="260"/>
            <ac:spMk id="2" creationId="{86CC074E-11EC-E222-31CC-B7DB621FC9A8}"/>
          </ac:spMkLst>
        </pc:spChg>
        <pc:spChg chg="mod">
          <ac:chgData name="Stewart Mangnall" userId="05e63cb0-4c5e-4192-aeab-9168ba8e690c" providerId="ADAL" clId="{EA5173E7-BCD1-4A71-B361-2372794E0114}" dt="2024-05-01T13:47:06.918" v="1562" actId="14100"/>
          <ac:spMkLst>
            <pc:docMk/>
            <pc:sldMk cId="1866728206" sldId="260"/>
            <ac:spMk id="3" creationId="{89728136-9240-A5F3-B492-F010640112FE}"/>
          </ac:spMkLst>
        </pc:spChg>
      </pc:sldChg>
      <pc:sldChg chg="modSp mod">
        <pc:chgData name="Stewart Mangnall" userId="05e63cb0-4c5e-4192-aeab-9168ba8e690c" providerId="ADAL" clId="{EA5173E7-BCD1-4A71-B361-2372794E0114}" dt="2024-05-01T13:18:26.303" v="464" actId="20577"/>
        <pc:sldMkLst>
          <pc:docMk/>
          <pc:sldMk cId="2890682623" sldId="262"/>
        </pc:sldMkLst>
        <pc:spChg chg="mod">
          <ac:chgData name="Stewart Mangnall" userId="05e63cb0-4c5e-4192-aeab-9168ba8e690c" providerId="ADAL" clId="{EA5173E7-BCD1-4A71-B361-2372794E0114}" dt="2024-05-01T13:18:26.303" v="464" actId="20577"/>
          <ac:spMkLst>
            <pc:docMk/>
            <pc:sldMk cId="2890682623" sldId="262"/>
            <ac:spMk id="3" creationId="{89728136-9240-A5F3-B492-F010640112FE}"/>
          </ac:spMkLst>
        </pc:spChg>
      </pc:sldChg>
      <pc:sldChg chg="modSp mod">
        <pc:chgData name="Stewart Mangnall" userId="05e63cb0-4c5e-4192-aeab-9168ba8e690c" providerId="ADAL" clId="{EA5173E7-BCD1-4A71-B361-2372794E0114}" dt="2024-05-01T13:22:38.884" v="490" actId="20577"/>
        <pc:sldMkLst>
          <pc:docMk/>
          <pc:sldMk cId="3724986351" sldId="263"/>
        </pc:sldMkLst>
        <pc:spChg chg="mod">
          <ac:chgData name="Stewart Mangnall" userId="05e63cb0-4c5e-4192-aeab-9168ba8e690c" providerId="ADAL" clId="{EA5173E7-BCD1-4A71-B361-2372794E0114}" dt="2024-05-01T13:22:38.884" v="490" actId="20577"/>
          <ac:spMkLst>
            <pc:docMk/>
            <pc:sldMk cId="3724986351" sldId="263"/>
            <ac:spMk id="3" creationId="{89728136-9240-A5F3-B492-F010640112FE}"/>
          </ac:spMkLst>
        </pc:spChg>
      </pc:sldChg>
    </pc:docChg>
  </pc:docChgLst>
  <pc:docChgLst>
    <pc:chgData name="Stewart Mangnall" userId="05e63cb0-4c5e-4192-aeab-9168ba8e690c" providerId="ADAL" clId="{7A44E917-0AD9-4C68-87E7-A5718D1AF7C3}"/>
    <pc:docChg chg="modSld">
      <pc:chgData name="Stewart Mangnall" userId="05e63cb0-4c5e-4192-aeab-9168ba8e690c" providerId="ADAL" clId="{7A44E917-0AD9-4C68-87E7-A5718D1AF7C3}" dt="2024-09-23T15:11:12.935" v="17" actId="207"/>
      <pc:docMkLst>
        <pc:docMk/>
      </pc:docMkLst>
      <pc:sldChg chg="modSp mod">
        <pc:chgData name="Stewart Mangnall" userId="05e63cb0-4c5e-4192-aeab-9168ba8e690c" providerId="ADAL" clId="{7A44E917-0AD9-4C68-87E7-A5718D1AF7C3}" dt="2024-09-23T15:11:12.935" v="17" actId="207"/>
        <pc:sldMkLst>
          <pc:docMk/>
          <pc:sldMk cId="48597948" sldId="256"/>
        </pc:sldMkLst>
        <pc:spChg chg="mod">
          <ac:chgData name="Stewart Mangnall" userId="05e63cb0-4c5e-4192-aeab-9168ba8e690c" providerId="ADAL" clId="{7A44E917-0AD9-4C68-87E7-A5718D1AF7C3}" dt="2024-09-23T15:11:12.935" v="17" actId="207"/>
          <ac:spMkLst>
            <pc:docMk/>
            <pc:sldMk cId="48597948" sldId="256"/>
            <ac:spMk id="7" creationId="{6F3C5C71-CDAF-A150-22C4-730F6F37B1FE}"/>
          </ac:spMkLst>
        </pc:spChg>
      </pc:sldChg>
      <pc:sldChg chg="modSp mod">
        <pc:chgData name="Stewart Mangnall" userId="05e63cb0-4c5e-4192-aeab-9168ba8e690c" providerId="ADAL" clId="{7A44E917-0AD9-4C68-87E7-A5718D1AF7C3}" dt="2024-09-23T15:10:16.349" v="5" actId="20577"/>
        <pc:sldMkLst>
          <pc:docMk/>
          <pc:sldMk cId="2890682623" sldId="262"/>
        </pc:sldMkLst>
        <pc:spChg chg="mod">
          <ac:chgData name="Stewart Mangnall" userId="05e63cb0-4c5e-4192-aeab-9168ba8e690c" providerId="ADAL" clId="{7A44E917-0AD9-4C68-87E7-A5718D1AF7C3}" dt="2024-09-23T15:10:16.349" v="5" actId="20577"/>
          <ac:spMkLst>
            <pc:docMk/>
            <pc:sldMk cId="2890682623" sldId="262"/>
            <ac:spMk id="3" creationId="{89728136-9240-A5F3-B492-F010640112FE}"/>
          </ac:spMkLst>
        </pc:spChg>
      </pc:sldChg>
    </pc:docChg>
  </pc:docChgLst>
  <pc:docChgLst>
    <pc:chgData name="Stewart Mangnall" userId="05e63cb0-4c5e-4192-aeab-9168ba8e690c" providerId="ADAL" clId="{BDD69784-32D6-4C99-B799-72B118481F5B}"/>
    <pc:docChg chg="undo custSel modSld">
      <pc:chgData name="Stewart Mangnall" userId="05e63cb0-4c5e-4192-aeab-9168ba8e690c" providerId="ADAL" clId="{BDD69784-32D6-4C99-B799-72B118481F5B}" dt="2024-05-08T07:59:01.533" v="137" actId="20577"/>
      <pc:docMkLst>
        <pc:docMk/>
      </pc:docMkLst>
      <pc:sldChg chg="modSp mod">
        <pc:chgData name="Stewart Mangnall" userId="05e63cb0-4c5e-4192-aeab-9168ba8e690c" providerId="ADAL" clId="{BDD69784-32D6-4C99-B799-72B118481F5B}" dt="2024-05-08T07:59:01.533" v="137" actId="20577"/>
        <pc:sldMkLst>
          <pc:docMk/>
          <pc:sldMk cId="48597948" sldId="256"/>
        </pc:sldMkLst>
        <pc:spChg chg="mod">
          <ac:chgData name="Stewart Mangnall" userId="05e63cb0-4c5e-4192-aeab-9168ba8e690c" providerId="ADAL" clId="{BDD69784-32D6-4C99-B799-72B118481F5B}" dt="2024-05-08T07:59:01.533" v="137" actId="20577"/>
          <ac:spMkLst>
            <pc:docMk/>
            <pc:sldMk cId="48597948" sldId="256"/>
            <ac:spMk id="7" creationId="{6F3C5C71-CDAF-A150-22C4-730F6F37B1FE}"/>
          </ac:spMkLst>
        </pc:spChg>
      </pc:sldChg>
      <pc:sldChg chg="addSp delSp modSp mod">
        <pc:chgData name="Stewart Mangnall" userId="05e63cb0-4c5e-4192-aeab-9168ba8e690c" providerId="ADAL" clId="{BDD69784-32D6-4C99-B799-72B118481F5B}" dt="2024-05-08T07:57:56.125" v="128" actId="20577"/>
        <pc:sldMkLst>
          <pc:docMk/>
          <pc:sldMk cId="643274540" sldId="258"/>
        </pc:sldMkLst>
        <pc:spChg chg="mod">
          <ac:chgData name="Stewart Mangnall" userId="05e63cb0-4c5e-4192-aeab-9168ba8e690c" providerId="ADAL" clId="{BDD69784-32D6-4C99-B799-72B118481F5B}" dt="2024-05-08T07:57:56.125" v="128" actId="20577"/>
          <ac:spMkLst>
            <pc:docMk/>
            <pc:sldMk cId="643274540" sldId="258"/>
            <ac:spMk id="2" creationId="{86CC074E-11EC-E222-31CC-B7DB621FC9A8}"/>
          </ac:spMkLst>
        </pc:spChg>
        <pc:picChg chg="add mod">
          <ac:chgData name="Stewart Mangnall" userId="05e63cb0-4c5e-4192-aeab-9168ba8e690c" providerId="ADAL" clId="{BDD69784-32D6-4C99-B799-72B118481F5B}" dt="2024-05-08T07:51:43.166" v="1"/>
          <ac:picMkLst>
            <pc:docMk/>
            <pc:sldMk cId="643274540" sldId="258"/>
            <ac:picMk id="3" creationId="{B83B58AB-090C-3C4A-5C5E-02EF94B3EFBC}"/>
          </ac:picMkLst>
        </pc:picChg>
        <pc:picChg chg="del">
          <ac:chgData name="Stewart Mangnall" userId="05e63cb0-4c5e-4192-aeab-9168ba8e690c" providerId="ADAL" clId="{BDD69784-32D6-4C99-B799-72B118481F5B}" dt="2024-05-08T07:45:50.055" v="0" actId="478"/>
          <ac:picMkLst>
            <pc:docMk/>
            <pc:sldMk cId="643274540" sldId="258"/>
            <ac:picMk id="1030" creationId="{D453244E-6641-C62A-08E3-515259ADA00B}"/>
          </ac:picMkLst>
        </pc:picChg>
      </pc:sldChg>
      <pc:sldChg chg="modSp mod">
        <pc:chgData name="Stewart Mangnall" userId="05e63cb0-4c5e-4192-aeab-9168ba8e690c" providerId="ADAL" clId="{BDD69784-32D6-4C99-B799-72B118481F5B}" dt="2024-05-08T07:58:20.855" v="129" actId="20577"/>
        <pc:sldMkLst>
          <pc:docMk/>
          <pc:sldMk cId="1866728206" sldId="260"/>
        </pc:sldMkLst>
        <pc:spChg chg="mod">
          <ac:chgData name="Stewart Mangnall" userId="05e63cb0-4c5e-4192-aeab-9168ba8e690c" providerId="ADAL" clId="{BDD69784-32D6-4C99-B799-72B118481F5B}" dt="2024-05-08T07:58:20.855" v="129" actId="20577"/>
          <ac:spMkLst>
            <pc:docMk/>
            <pc:sldMk cId="1866728206" sldId="260"/>
            <ac:spMk id="2" creationId="{86CC074E-11EC-E222-31CC-B7DB621FC9A8}"/>
          </ac:spMkLst>
        </pc:spChg>
      </pc:sldChg>
      <pc:sldChg chg="modSp mod">
        <pc:chgData name="Stewart Mangnall" userId="05e63cb0-4c5e-4192-aeab-9168ba8e690c" providerId="ADAL" clId="{BDD69784-32D6-4C99-B799-72B118481F5B}" dt="2024-05-08T07:56:42.378" v="127" actId="6549"/>
        <pc:sldMkLst>
          <pc:docMk/>
          <pc:sldMk cId="2890682623" sldId="262"/>
        </pc:sldMkLst>
        <pc:spChg chg="mod">
          <ac:chgData name="Stewart Mangnall" userId="05e63cb0-4c5e-4192-aeab-9168ba8e690c" providerId="ADAL" clId="{BDD69784-32D6-4C99-B799-72B118481F5B}" dt="2024-05-08T07:56:42.378" v="127" actId="6549"/>
          <ac:spMkLst>
            <pc:docMk/>
            <pc:sldMk cId="2890682623" sldId="262"/>
            <ac:spMk id="3" creationId="{89728136-9240-A5F3-B492-F010640112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811F8-19D2-FC4C-B22E-867893A46E9C}" type="doc">
      <dgm:prSet loTypeId="urn:microsoft.com/office/officeart/2005/8/layout/chevron1" loCatId="" qsTypeId="urn:microsoft.com/office/officeart/2005/8/quickstyle/simple1" qsCatId="simple" csTypeId="urn:microsoft.com/office/officeart/2005/8/colors/accent0_3" csCatId="mainScheme" phldr="1"/>
      <dgm:spPr/>
    </dgm:pt>
    <dgm:pt modelId="{6926D2E2-56AA-E748-850D-48D250205664}">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Application</a:t>
          </a:r>
        </a:p>
      </dgm:t>
    </dgm:pt>
    <dgm:pt modelId="{BBEAB752-0367-4548-9BD7-DB7A1AF7258E}" type="parTrans" cxnId="{AD0C8A03-D913-0E41-9006-D2F63632BE0F}">
      <dgm:prSet/>
      <dgm:spPr/>
      <dgm:t>
        <a:bodyPr/>
        <a:lstStyle/>
        <a:p>
          <a:endParaRPr lang="en-GB" b="1" i="0">
            <a:latin typeface="Helvetica" pitchFamily="2" charset="0"/>
          </a:endParaRPr>
        </a:p>
      </dgm:t>
    </dgm:pt>
    <dgm:pt modelId="{2B89468B-27FC-E34D-BF6E-830B4C26FE7A}" type="sibTrans" cxnId="{AD0C8A03-D913-0E41-9006-D2F63632BE0F}">
      <dgm:prSet/>
      <dgm:spPr/>
      <dgm:t>
        <a:bodyPr/>
        <a:lstStyle/>
        <a:p>
          <a:endParaRPr lang="en-GB" b="1" i="0">
            <a:latin typeface="Helvetica" pitchFamily="2" charset="0"/>
          </a:endParaRPr>
        </a:p>
      </dgm:t>
    </dgm:pt>
    <dgm:pt modelId="{49D32C90-C013-304A-A839-E67F661B12D3}">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Shortlist</a:t>
          </a:r>
        </a:p>
      </dgm:t>
    </dgm:pt>
    <dgm:pt modelId="{3CC0728A-E398-7347-824D-3D04432FF98D}" type="parTrans" cxnId="{F9BDB5B5-B565-8640-860F-CA4F3712D058}">
      <dgm:prSet/>
      <dgm:spPr/>
      <dgm:t>
        <a:bodyPr/>
        <a:lstStyle/>
        <a:p>
          <a:endParaRPr lang="en-GB" b="1" i="0">
            <a:latin typeface="Helvetica" pitchFamily="2" charset="0"/>
          </a:endParaRPr>
        </a:p>
      </dgm:t>
    </dgm:pt>
    <dgm:pt modelId="{35357F10-4C3D-5B44-AB32-A29F4518D610}" type="sibTrans" cxnId="{F9BDB5B5-B565-8640-860F-CA4F3712D058}">
      <dgm:prSet/>
      <dgm:spPr/>
      <dgm:t>
        <a:bodyPr/>
        <a:lstStyle/>
        <a:p>
          <a:endParaRPr lang="en-GB" b="1" i="0">
            <a:latin typeface="Helvetica" pitchFamily="2" charset="0"/>
          </a:endParaRPr>
        </a:p>
      </dgm:t>
    </dgm:pt>
    <dgm:pt modelId="{803892F7-6BBA-D042-A0E3-D88C03571E4E}">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Interview</a:t>
          </a:r>
        </a:p>
      </dgm:t>
    </dgm:pt>
    <dgm:pt modelId="{47EAB79E-4203-9B4A-97C8-822D6131C16F}" type="parTrans" cxnId="{33CED067-B6C5-414E-A1C0-9A4BA3D20643}">
      <dgm:prSet/>
      <dgm:spPr/>
      <dgm:t>
        <a:bodyPr/>
        <a:lstStyle/>
        <a:p>
          <a:endParaRPr lang="en-GB" b="1" i="0">
            <a:latin typeface="Helvetica" pitchFamily="2" charset="0"/>
          </a:endParaRPr>
        </a:p>
      </dgm:t>
    </dgm:pt>
    <dgm:pt modelId="{20ED22B4-1F75-0546-9FF7-52BCBF342EE0}" type="sibTrans" cxnId="{33CED067-B6C5-414E-A1C0-9A4BA3D20643}">
      <dgm:prSet/>
      <dgm:spPr/>
      <dgm:t>
        <a:bodyPr/>
        <a:lstStyle/>
        <a:p>
          <a:endParaRPr lang="en-GB" b="1" i="0">
            <a:latin typeface="Helvetica" pitchFamily="2" charset="0"/>
          </a:endParaRPr>
        </a:p>
      </dgm:t>
    </dgm:pt>
    <dgm:pt modelId="{8E535FF0-7A29-F44B-B548-C97CFB36D2E3}">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Offer</a:t>
          </a:r>
        </a:p>
      </dgm:t>
    </dgm:pt>
    <dgm:pt modelId="{F669D398-1722-0845-BBFF-B5F30417186A}" type="parTrans" cxnId="{84FADAEC-3795-CF4F-8DF3-C7CEB3037878}">
      <dgm:prSet/>
      <dgm:spPr/>
      <dgm:t>
        <a:bodyPr/>
        <a:lstStyle/>
        <a:p>
          <a:endParaRPr lang="en-GB" b="1" i="0">
            <a:latin typeface="Helvetica" pitchFamily="2" charset="0"/>
          </a:endParaRPr>
        </a:p>
      </dgm:t>
    </dgm:pt>
    <dgm:pt modelId="{73CB3E2B-A200-1842-93A9-CE6A02233845}" type="sibTrans" cxnId="{84FADAEC-3795-CF4F-8DF3-C7CEB3037878}">
      <dgm:prSet/>
      <dgm:spPr/>
      <dgm:t>
        <a:bodyPr/>
        <a:lstStyle/>
        <a:p>
          <a:endParaRPr lang="en-GB" b="1" i="0">
            <a:latin typeface="Helvetica" pitchFamily="2" charset="0"/>
          </a:endParaRPr>
        </a:p>
      </dgm:t>
    </dgm:pt>
    <dgm:pt modelId="{F0106A30-25B5-DA4F-B2EC-36F6600148A8}" type="pres">
      <dgm:prSet presAssocID="{11A811F8-19D2-FC4C-B22E-867893A46E9C}" presName="Name0" presStyleCnt="0">
        <dgm:presLayoutVars>
          <dgm:dir/>
          <dgm:animLvl val="lvl"/>
          <dgm:resizeHandles val="exact"/>
        </dgm:presLayoutVars>
      </dgm:prSet>
      <dgm:spPr/>
    </dgm:pt>
    <dgm:pt modelId="{5137FD7F-6FAF-5044-9100-6FC80D388EB5}" type="pres">
      <dgm:prSet presAssocID="{6926D2E2-56AA-E748-850D-48D250205664}" presName="parTxOnly" presStyleLbl="node1" presStyleIdx="0" presStyleCnt="4">
        <dgm:presLayoutVars>
          <dgm:chMax val="0"/>
          <dgm:chPref val="0"/>
          <dgm:bulletEnabled val="1"/>
        </dgm:presLayoutVars>
      </dgm:prSet>
      <dgm:spPr/>
    </dgm:pt>
    <dgm:pt modelId="{A57C07BD-3672-0F43-9793-48270531A990}" type="pres">
      <dgm:prSet presAssocID="{2B89468B-27FC-E34D-BF6E-830B4C26FE7A}" presName="parTxOnlySpace" presStyleCnt="0"/>
      <dgm:spPr/>
    </dgm:pt>
    <dgm:pt modelId="{9F392AE4-4629-514F-9E3E-4F09C8D12573}" type="pres">
      <dgm:prSet presAssocID="{49D32C90-C013-304A-A839-E67F661B12D3}" presName="parTxOnly" presStyleLbl="node1" presStyleIdx="1" presStyleCnt="4">
        <dgm:presLayoutVars>
          <dgm:chMax val="0"/>
          <dgm:chPref val="0"/>
          <dgm:bulletEnabled val="1"/>
        </dgm:presLayoutVars>
      </dgm:prSet>
      <dgm:spPr/>
    </dgm:pt>
    <dgm:pt modelId="{8EF08D55-27A7-4D45-9435-14AEF32F4483}" type="pres">
      <dgm:prSet presAssocID="{35357F10-4C3D-5B44-AB32-A29F4518D610}" presName="parTxOnlySpace" presStyleCnt="0"/>
      <dgm:spPr/>
    </dgm:pt>
    <dgm:pt modelId="{6175BB1D-D7A5-0140-8448-C1B317E20123}" type="pres">
      <dgm:prSet presAssocID="{803892F7-6BBA-D042-A0E3-D88C03571E4E}" presName="parTxOnly" presStyleLbl="node1" presStyleIdx="2" presStyleCnt="4">
        <dgm:presLayoutVars>
          <dgm:chMax val="0"/>
          <dgm:chPref val="0"/>
          <dgm:bulletEnabled val="1"/>
        </dgm:presLayoutVars>
      </dgm:prSet>
      <dgm:spPr/>
    </dgm:pt>
    <dgm:pt modelId="{B4FD47E3-8257-FB47-B362-5DAD07A2C636}" type="pres">
      <dgm:prSet presAssocID="{20ED22B4-1F75-0546-9FF7-52BCBF342EE0}" presName="parTxOnlySpace" presStyleCnt="0"/>
      <dgm:spPr/>
    </dgm:pt>
    <dgm:pt modelId="{3122B3CE-7037-F942-92EC-F841066CC0AA}" type="pres">
      <dgm:prSet presAssocID="{8E535FF0-7A29-F44B-B548-C97CFB36D2E3}" presName="parTxOnly" presStyleLbl="node1" presStyleIdx="3" presStyleCnt="4">
        <dgm:presLayoutVars>
          <dgm:chMax val="0"/>
          <dgm:chPref val="0"/>
          <dgm:bulletEnabled val="1"/>
        </dgm:presLayoutVars>
      </dgm:prSet>
      <dgm:spPr/>
    </dgm:pt>
  </dgm:ptLst>
  <dgm:cxnLst>
    <dgm:cxn modelId="{AD0C8A03-D913-0E41-9006-D2F63632BE0F}" srcId="{11A811F8-19D2-FC4C-B22E-867893A46E9C}" destId="{6926D2E2-56AA-E748-850D-48D250205664}" srcOrd="0" destOrd="0" parTransId="{BBEAB752-0367-4548-9BD7-DB7A1AF7258E}" sibTransId="{2B89468B-27FC-E34D-BF6E-830B4C26FE7A}"/>
    <dgm:cxn modelId="{ECDA6B13-9AEC-5F4C-888A-09DAD352497F}" type="presOf" srcId="{49D32C90-C013-304A-A839-E67F661B12D3}" destId="{9F392AE4-4629-514F-9E3E-4F09C8D12573}" srcOrd="0" destOrd="0" presId="urn:microsoft.com/office/officeart/2005/8/layout/chevron1"/>
    <dgm:cxn modelId="{33CED067-B6C5-414E-A1C0-9A4BA3D20643}" srcId="{11A811F8-19D2-FC4C-B22E-867893A46E9C}" destId="{803892F7-6BBA-D042-A0E3-D88C03571E4E}" srcOrd="2" destOrd="0" parTransId="{47EAB79E-4203-9B4A-97C8-822D6131C16F}" sibTransId="{20ED22B4-1F75-0546-9FF7-52BCBF342EE0}"/>
    <dgm:cxn modelId="{49A4F958-5656-EE48-B0ED-C8F3FB62F12F}" type="presOf" srcId="{8E535FF0-7A29-F44B-B548-C97CFB36D2E3}" destId="{3122B3CE-7037-F942-92EC-F841066CC0AA}" srcOrd="0" destOrd="0" presId="urn:microsoft.com/office/officeart/2005/8/layout/chevron1"/>
    <dgm:cxn modelId="{F9BDB5B5-B565-8640-860F-CA4F3712D058}" srcId="{11A811F8-19D2-FC4C-B22E-867893A46E9C}" destId="{49D32C90-C013-304A-A839-E67F661B12D3}" srcOrd="1" destOrd="0" parTransId="{3CC0728A-E398-7347-824D-3D04432FF98D}" sibTransId="{35357F10-4C3D-5B44-AB32-A29F4518D610}"/>
    <dgm:cxn modelId="{72D90ECE-72EE-9441-B56F-90385D3BE4B1}" type="presOf" srcId="{6926D2E2-56AA-E748-850D-48D250205664}" destId="{5137FD7F-6FAF-5044-9100-6FC80D388EB5}" srcOrd="0" destOrd="0" presId="urn:microsoft.com/office/officeart/2005/8/layout/chevron1"/>
    <dgm:cxn modelId="{84FADAEC-3795-CF4F-8DF3-C7CEB3037878}" srcId="{11A811F8-19D2-FC4C-B22E-867893A46E9C}" destId="{8E535FF0-7A29-F44B-B548-C97CFB36D2E3}" srcOrd="3" destOrd="0" parTransId="{F669D398-1722-0845-BBFF-B5F30417186A}" sibTransId="{73CB3E2B-A200-1842-93A9-CE6A02233845}"/>
    <dgm:cxn modelId="{3F950CED-CC3D-F345-A76D-B1B907AEE918}" type="presOf" srcId="{11A811F8-19D2-FC4C-B22E-867893A46E9C}" destId="{F0106A30-25B5-DA4F-B2EC-36F6600148A8}" srcOrd="0" destOrd="0" presId="urn:microsoft.com/office/officeart/2005/8/layout/chevron1"/>
    <dgm:cxn modelId="{6C3C51FD-4B48-D34F-AC8A-D65226F5750F}" type="presOf" srcId="{803892F7-6BBA-D042-A0E3-D88C03571E4E}" destId="{6175BB1D-D7A5-0140-8448-C1B317E20123}" srcOrd="0" destOrd="0" presId="urn:microsoft.com/office/officeart/2005/8/layout/chevron1"/>
    <dgm:cxn modelId="{D0725FFE-CAF4-834B-8B55-212CD709ED7F}" type="presParOf" srcId="{F0106A30-25B5-DA4F-B2EC-36F6600148A8}" destId="{5137FD7F-6FAF-5044-9100-6FC80D388EB5}" srcOrd="0" destOrd="0" presId="urn:microsoft.com/office/officeart/2005/8/layout/chevron1"/>
    <dgm:cxn modelId="{A2153344-0028-1E48-BA3F-64E9986CE600}" type="presParOf" srcId="{F0106A30-25B5-DA4F-B2EC-36F6600148A8}" destId="{A57C07BD-3672-0F43-9793-48270531A990}" srcOrd="1" destOrd="0" presId="urn:microsoft.com/office/officeart/2005/8/layout/chevron1"/>
    <dgm:cxn modelId="{F5824056-4D33-1640-8D5B-4CAA742C5686}" type="presParOf" srcId="{F0106A30-25B5-DA4F-B2EC-36F6600148A8}" destId="{9F392AE4-4629-514F-9E3E-4F09C8D12573}" srcOrd="2" destOrd="0" presId="urn:microsoft.com/office/officeart/2005/8/layout/chevron1"/>
    <dgm:cxn modelId="{846B9178-B92C-6442-A1CA-F66FD0792D43}" type="presParOf" srcId="{F0106A30-25B5-DA4F-B2EC-36F6600148A8}" destId="{8EF08D55-27A7-4D45-9435-14AEF32F4483}" srcOrd="3" destOrd="0" presId="urn:microsoft.com/office/officeart/2005/8/layout/chevron1"/>
    <dgm:cxn modelId="{A4D1B01E-0A3A-D149-A6BD-0B1E82BB0875}" type="presParOf" srcId="{F0106A30-25B5-DA4F-B2EC-36F6600148A8}" destId="{6175BB1D-D7A5-0140-8448-C1B317E20123}" srcOrd="4" destOrd="0" presId="urn:microsoft.com/office/officeart/2005/8/layout/chevron1"/>
    <dgm:cxn modelId="{20C43DF1-8184-DD42-B48C-5B86B5AB8209}" type="presParOf" srcId="{F0106A30-25B5-DA4F-B2EC-36F6600148A8}" destId="{B4FD47E3-8257-FB47-B362-5DAD07A2C636}" srcOrd="5" destOrd="0" presId="urn:microsoft.com/office/officeart/2005/8/layout/chevron1"/>
    <dgm:cxn modelId="{D23F8044-930C-F64D-BB19-BB86C40E0ADD}" type="presParOf" srcId="{F0106A30-25B5-DA4F-B2EC-36F6600148A8}" destId="{3122B3CE-7037-F942-92EC-F841066CC0AA}"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FD7F-6FAF-5044-9100-6FC80D388EB5}">
      <dsp:nvSpPr>
        <dsp:cNvPr id="0" name=""/>
        <dsp:cNvSpPr/>
      </dsp:nvSpPr>
      <dsp:spPr>
        <a:xfrm>
          <a:off x="3770"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Application</a:t>
          </a:r>
        </a:p>
      </dsp:txBody>
      <dsp:txXfrm>
        <a:off x="348070" y="0"/>
        <a:ext cx="1506119" cy="688599"/>
      </dsp:txXfrm>
    </dsp:sp>
    <dsp:sp modelId="{9F392AE4-4629-514F-9E3E-4F09C8D12573}">
      <dsp:nvSpPr>
        <dsp:cNvPr id="0" name=""/>
        <dsp:cNvSpPr/>
      </dsp:nvSpPr>
      <dsp:spPr>
        <a:xfrm>
          <a:off x="1979017"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Shortlist</a:t>
          </a:r>
        </a:p>
      </dsp:txBody>
      <dsp:txXfrm>
        <a:off x="2323317" y="0"/>
        <a:ext cx="1506119" cy="688599"/>
      </dsp:txXfrm>
    </dsp:sp>
    <dsp:sp modelId="{6175BB1D-D7A5-0140-8448-C1B317E20123}">
      <dsp:nvSpPr>
        <dsp:cNvPr id="0" name=""/>
        <dsp:cNvSpPr/>
      </dsp:nvSpPr>
      <dsp:spPr>
        <a:xfrm>
          <a:off x="3954264"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Interview</a:t>
          </a:r>
        </a:p>
      </dsp:txBody>
      <dsp:txXfrm>
        <a:off x="4298564" y="0"/>
        <a:ext cx="1506119" cy="688599"/>
      </dsp:txXfrm>
    </dsp:sp>
    <dsp:sp modelId="{3122B3CE-7037-F942-92EC-F841066CC0AA}">
      <dsp:nvSpPr>
        <dsp:cNvPr id="0" name=""/>
        <dsp:cNvSpPr/>
      </dsp:nvSpPr>
      <dsp:spPr>
        <a:xfrm>
          <a:off x="5929510"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Offer</a:t>
          </a:r>
        </a:p>
      </dsp:txBody>
      <dsp:txXfrm>
        <a:off x="6273810" y="0"/>
        <a:ext cx="1506119" cy="6885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79B81-C774-654F-AD8E-C915C178D191}"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E07A4-01F3-AF48-8866-3EF8C4449B19}" type="slidenum">
              <a:rPr lang="en-GB" smtClean="0"/>
              <a:t>‹#›</a:t>
            </a:fld>
            <a:endParaRPr lang="en-GB"/>
          </a:p>
        </p:txBody>
      </p:sp>
    </p:spTree>
    <p:extLst>
      <p:ext uri="{BB962C8B-B14F-4D97-AF65-F5344CB8AC3E}">
        <p14:creationId xmlns:p14="http://schemas.microsoft.com/office/powerpoint/2010/main" val="235647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1</a:t>
            </a:fld>
            <a:endParaRPr lang="en-GB"/>
          </a:p>
        </p:txBody>
      </p:sp>
    </p:spTree>
    <p:extLst>
      <p:ext uri="{BB962C8B-B14F-4D97-AF65-F5344CB8AC3E}">
        <p14:creationId xmlns:p14="http://schemas.microsoft.com/office/powerpoint/2010/main" val="313716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10</a:t>
            </a:fld>
            <a:endParaRPr lang="en-GB"/>
          </a:p>
        </p:txBody>
      </p:sp>
    </p:spTree>
    <p:extLst>
      <p:ext uri="{BB962C8B-B14F-4D97-AF65-F5344CB8AC3E}">
        <p14:creationId xmlns:p14="http://schemas.microsoft.com/office/powerpoint/2010/main" val="421391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2</a:t>
            </a:fld>
            <a:endParaRPr lang="en-GB"/>
          </a:p>
        </p:txBody>
      </p:sp>
    </p:spTree>
    <p:extLst>
      <p:ext uri="{BB962C8B-B14F-4D97-AF65-F5344CB8AC3E}">
        <p14:creationId xmlns:p14="http://schemas.microsoft.com/office/powerpoint/2010/main" val="356551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3</a:t>
            </a:fld>
            <a:endParaRPr lang="en-GB"/>
          </a:p>
        </p:txBody>
      </p:sp>
    </p:spTree>
    <p:extLst>
      <p:ext uri="{BB962C8B-B14F-4D97-AF65-F5344CB8AC3E}">
        <p14:creationId xmlns:p14="http://schemas.microsoft.com/office/powerpoint/2010/main" val="120559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4</a:t>
            </a:fld>
            <a:endParaRPr lang="en-GB"/>
          </a:p>
        </p:txBody>
      </p:sp>
    </p:spTree>
    <p:extLst>
      <p:ext uri="{BB962C8B-B14F-4D97-AF65-F5344CB8AC3E}">
        <p14:creationId xmlns:p14="http://schemas.microsoft.com/office/powerpoint/2010/main" val="3776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5</a:t>
            </a:fld>
            <a:endParaRPr lang="en-GB"/>
          </a:p>
        </p:txBody>
      </p:sp>
    </p:spTree>
    <p:extLst>
      <p:ext uri="{BB962C8B-B14F-4D97-AF65-F5344CB8AC3E}">
        <p14:creationId xmlns:p14="http://schemas.microsoft.com/office/powerpoint/2010/main" val="243404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6</a:t>
            </a:fld>
            <a:endParaRPr lang="en-GB"/>
          </a:p>
        </p:txBody>
      </p:sp>
    </p:spTree>
    <p:extLst>
      <p:ext uri="{BB962C8B-B14F-4D97-AF65-F5344CB8AC3E}">
        <p14:creationId xmlns:p14="http://schemas.microsoft.com/office/powerpoint/2010/main" val="225204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7</a:t>
            </a:fld>
            <a:endParaRPr lang="en-GB"/>
          </a:p>
        </p:txBody>
      </p:sp>
    </p:spTree>
    <p:extLst>
      <p:ext uri="{BB962C8B-B14F-4D97-AF65-F5344CB8AC3E}">
        <p14:creationId xmlns:p14="http://schemas.microsoft.com/office/powerpoint/2010/main" val="55598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8</a:t>
            </a:fld>
            <a:endParaRPr lang="en-GB"/>
          </a:p>
        </p:txBody>
      </p:sp>
    </p:spTree>
    <p:extLst>
      <p:ext uri="{BB962C8B-B14F-4D97-AF65-F5344CB8AC3E}">
        <p14:creationId xmlns:p14="http://schemas.microsoft.com/office/powerpoint/2010/main" val="166979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9</a:t>
            </a:fld>
            <a:endParaRPr lang="en-GB"/>
          </a:p>
        </p:txBody>
      </p:sp>
    </p:spTree>
    <p:extLst>
      <p:ext uri="{BB962C8B-B14F-4D97-AF65-F5344CB8AC3E}">
        <p14:creationId xmlns:p14="http://schemas.microsoft.com/office/powerpoint/2010/main" val="221750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E233-2C36-06DE-D7F7-B4824EB5B9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386C9D3-4775-D1E9-B253-671A863A94E7}"/>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1503B7-07C8-A72B-E3DB-69A1DDDC897F}"/>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818C98FD-7C3C-2FB2-FAF6-882B341FE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B7779-6ED0-FF87-4F55-5DB172490A33}"/>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75499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8165-BE7D-B650-4A1D-45D2C0DBDB8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8CD347C-945F-096A-A053-49811408D05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4CC584-B60F-6056-A14F-C45ABF871BCC}"/>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8850A936-4BA6-4102-9BBF-F428EDAEC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B4D6E-B4D0-C83E-E3C4-AC36032EF72C}"/>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181118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B4D80-FA0B-0E6F-87FE-DFE062861AC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F508ACE-CD91-9521-D9F6-71F76393C0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C5DD58-5F61-F799-ACE9-CD3ECE9A0429}"/>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91498D55-B7B9-A1A7-4D2A-D427356DD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1BF38-8B14-E9D4-099B-DB3BA62CD202}"/>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254250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5649-0094-BA41-D046-EBDA927222C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C66A0A2-421E-4179-4EAB-6402C55DD1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9F8F77-BC2D-9EDA-2D21-8DC6172808F3}"/>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70D26825-8BAA-19EA-B3A1-ED40F8F7D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5D0F8-DB6F-2ACD-9645-883A68A5D306}"/>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8581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77C3-4A64-30F9-4D46-37554D22D0BC}"/>
              </a:ext>
            </a:extLst>
          </p:cNvPr>
          <p:cNvSpPr>
            <a:spLocks noGrp="1"/>
          </p:cNvSpPr>
          <p:nvPr>
            <p:ph type="title"/>
          </p:nvPr>
        </p:nvSpPr>
        <p:spPr>
          <a:xfrm>
            <a:off x="831850" y="1709740"/>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758C7AE-0F52-AAC2-4E9E-58CAB0F84E25}"/>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89E31E-7006-A5C3-4115-F13C21DF9DAF}"/>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654586C1-42B4-31A0-AA76-52885BC587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C54C03-4579-D0D6-E7BE-B856EBDAAAE4}"/>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53619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EC5A-B600-857A-B5DD-C50A79222D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915D0CB-5C3B-D438-8CEA-EC6998567A4F}"/>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BBE940A-C560-23B3-4194-43A4C5F5FF1B}"/>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577B63E-8A78-BD5D-9296-BF687316FA01}"/>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6" name="Footer Placeholder 5">
            <a:extLst>
              <a:ext uri="{FF2B5EF4-FFF2-40B4-BE49-F238E27FC236}">
                <a16:creationId xmlns:a16="http://schemas.microsoft.com/office/drawing/2014/main" id="{7E0DBEEC-5CF7-DC7B-CFD2-B8FE060D2A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122ED-B2C8-8E3A-DED3-E5A9E751E421}"/>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99074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1A39-5BF6-D647-302B-FC3BECF29CBB}"/>
              </a:ext>
            </a:extLst>
          </p:cNvPr>
          <p:cNvSpPr>
            <a:spLocks noGrp="1"/>
          </p:cNvSpPr>
          <p:nvPr>
            <p:ph type="title"/>
          </p:nvPr>
        </p:nvSpPr>
        <p:spPr>
          <a:xfrm>
            <a:off x="839789" y="365127"/>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01CDD03-4F02-8F61-0951-14E275339247}"/>
              </a:ext>
            </a:extLst>
          </p:cNvPr>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788A13-54F3-85A6-A999-4966460CD3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3AB8899-27D2-E834-7E51-FD3957451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A0E6CB-82CE-F9E1-D55C-68FD9A07A1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47E416E-138F-31C2-4E13-32383C56B4A5}"/>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8" name="Footer Placeholder 7">
            <a:extLst>
              <a:ext uri="{FF2B5EF4-FFF2-40B4-BE49-F238E27FC236}">
                <a16:creationId xmlns:a16="http://schemas.microsoft.com/office/drawing/2014/main" id="{7CB9C6F9-3FD5-5B03-4EC2-BD67C38AB0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1FB0C9-EA44-7C48-F4C7-C4D038E85636}"/>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90416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6D3C-6D1A-F37C-E669-C5F42355764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49D4413-E6ED-A462-0B89-3D494A01BE5B}"/>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4" name="Footer Placeholder 3">
            <a:extLst>
              <a:ext uri="{FF2B5EF4-FFF2-40B4-BE49-F238E27FC236}">
                <a16:creationId xmlns:a16="http://schemas.microsoft.com/office/drawing/2014/main" id="{16881209-88DF-49BB-1E9C-FD1C07596F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889F01-38D8-7B57-7090-F64D06170852}"/>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5130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C963C-C676-0923-4A49-3AA618357C59}"/>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3" name="Footer Placeholder 2">
            <a:extLst>
              <a:ext uri="{FF2B5EF4-FFF2-40B4-BE49-F238E27FC236}">
                <a16:creationId xmlns:a16="http://schemas.microsoft.com/office/drawing/2014/main" id="{B37E9A9A-A00C-9EA9-67C8-CCA4FB1970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58CFE1-095C-BFB7-E807-8FCC53FC6E9D}"/>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64051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ABAF-913F-B802-2B34-4BF15CA001E8}"/>
              </a:ext>
            </a:extLst>
          </p:cNvPr>
          <p:cNvSpPr>
            <a:spLocks noGrp="1"/>
          </p:cNvSpPr>
          <p:nvPr>
            <p:ph type="title"/>
          </p:nvPr>
        </p:nvSpPr>
        <p:spPr>
          <a:xfrm>
            <a:off x="839789" y="457200"/>
            <a:ext cx="3932238"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9706CEC-FEBC-7593-DF86-2AB107B9D9E2}"/>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B735F30-7357-ACDF-4FA4-E9A924746149}"/>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7192BCAA-8A28-57B9-102E-C9721EEE1AE4}"/>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6" name="Footer Placeholder 5">
            <a:extLst>
              <a:ext uri="{FF2B5EF4-FFF2-40B4-BE49-F238E27FC236}">
                <a16:creationId xmlns:a16="http://schemas.microsoft.com/office/drawing/2014/main" id="{3CF4B977-3C0A-24C7-315F-38B8C40CE0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C74D8-BEFA-CB94-BC43-9D5C5712453B}"/>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36336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E636-A908-AF00-E766-ECDAFFEE6340}"/>
              </a:ext>
            </a:extLst>
          </p:cNvPr>
          <p:cNvSpPr>
            <a:spLocks noGrp="1"/>
          </p:cNvSpPr>
          <p:nvPr>
            <p:ph type="title"/>
          </p:nvPr>
        </p:nvSpPr>
        <p:spPr>
          <a:xfrm>
            <a:off x="839789" y="457200"/>
            <a:ext cx="3932238"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79204B0-1976-767A-3357-6563D41C8A79}"/>
              </a:ext>
            </a:extLst>
          </p:cNvPr>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a:extLst>
              <a:ext uri="{FF2B5EF4-FFF2-40B4-BE49-F238E27FC236}">
                <a16:creationId xmlns:a16="http://schemas.microsoft.com/office/drawing/2014/main" id="{58BFC381-9E5E-B2BC-B65B-6D24E35F931C}"/>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C8E65E60-D5B3-B341-03CE-FEDC93A66D5C}"/>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6" name="Footer Placeholder 5">
            <a:extLst>
              <a:ext uri="{FF2B5EF4-FFF2-40B4-BE49-F238E27FC236}">
                <a16:creationId xmlns:a16="http://schemas.microsoft.com/office/drawing/2014/main" id="{5AA53AA7-B41E-AD68-AE5C-9A8188A7C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25FC8A-74E5-6283-CC25-629F6984992E}"/>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14495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8FB535-3E4C-E634-A9BB-AF8E62C7523B}"/>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D4233EB-A291-C345-5668-3D6248BCD075}"/>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FC4C57-58C1-EBCC-2EDA-04D7BAA40F9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80341D4E-F19D-4BBD-0CE8-90EA8D6CFED8}"/>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B5FF4F-3861-F48F-42B1-B79793CC864D}"/>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E5A22-448F-E842-A5D7-801101AE208D}" type="slidenum">
              <a:rPr lang="en-GB" smtClean="0"/>
              <a:t>‹#›</a:t>
            </a:fld>
            <a:endParaRPr lang="en-GB"/>
          </a:p>
        </p:txBody>
      </p:sp>
    </p:spTree>
    <p:extLst>
      <p:ext uri="{BB962C8B-B14F-4D97-AF65-F5344CB8AC3E}">
        <p14:creationId xmlns:p14="http://schemas.microsoft.com/office/powerpoint/2010/main" val="129097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linkedin.com/school/university-of-southampton/" TargetMode="External"/><Relationship Id="rId3" Type="http://schemas.openxmlformats.org/officeDocument/2006/relationships/hyperlink" Target="mailto:recruitment@soton.ac.uk" TargetMode="External"/><Relationship Id="rId7" Type="http://schemas.openxmlformats.org/officeDocument/2006/relationships/hyperlink" Target="https://twitter.com/unisouthampton" TargetMode="External"/><Relationship Id="rId12" Type="http://schemas.openxmlformats.org/officeDocument/2006/relationships/image" Target="../media/image10.png"/><Relationship Id="rId2" Type="http://schemas.openxmlformats.org/officeDocument/2006/relationships/notesSlide" Target="../notesSlides/notesSlide10.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www.youtube.com/user/sotoncomms" TargetMode="External"/><Relationship Id="rId5" Type="http://schemas.openxmlformats.org/officeDocument/2006/relationships/hyperlink" Target="https://www.facebook.com/unisouthampton" TargetMode="External"/><Relationship Id="rId1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hyperlink" Target="https://www.southampton.ac.uk/" TargetMode="External"/><Relationship Id="rId9" Type="http://schemas.openxmlformats.org/officeDocument/2006/relationships/hyperlink" Target="https://instagram.com/uni_southampton/"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outhampton.ac.uk/diversity/index.p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southampton.ac.uk/about/strate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s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outhampton.ac.uk/hr/services/benefits-explained/index.page"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recruitment@soton.ac.uk"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hyperlink" Target="mailto:recruitment@soton.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34EE2B-1732-EE78-85FE-35765DE3D7D1}"/>
              </a:ext>
              <a:ext uri="{C183D7F6-B498-43B3-948B-1728B52AA6E4}">
                <adec:decorative xmlns:adec="http://schemas.microsoft.com/office/drawing/2017/decorative" val="1"/>
              </a:ext>
            </a:extLst>
          </p:cNvPr>
          <p:cNvSpPr/>
          <p:nvPr/>
        </p:nvSpPr>
        <p:spPr>
          <a:xfrm>
            <a:off x="0" y="1664209"/>
            <a:ext cx="12192000" cy="519379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Picture 5" descr="University of Southampton logo">
            <a:extLst>
              <a:ext uri="{FF2B5EF4-FFF2-40B4-BE49-F238E27FC236}">
                <a16:creationId xmlns:a16="http://schemas.microsoft.com/office/drawing/2014/main" id="{D775EFA4-4782-A7F8-C62E-5B03B67BC3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497616"/>
            <a:ext cx="4874538" cy="2741927"/>
          </a:xfrm>
          <a:prstGeom prst="rect">
            <a:avLst/>
          </a:prstGeom>
        </p:spPr>
      </p:pic>
      <p:sp>
        <p:nvSpPr>
          <p:cNvPr id="7" name="TextBox 6">
            <a:extLst>
              <a:ext uri="{FF2B5EF4-FFF2-40B4-BE49-F238E27FC236}">
                <a16:creationId xmlns:a16="http://schemas.microsoft.com/office/drawing/2014/main" id="{6F3C5C71-CDAF-A150-22C4-730F6F37B1FE}"/>
              </a:ext>
            </a:extLst>
          </p:cNvPr>
          <p:cNvSpPr txBox="1"/>
          <p:nvPr/>
        </p:nvSpPr>
        <p:spPr>
          <a:xfrm>
            <a:off x="502920" y="2506777"/>
            <a:ext cx="9427465" cy="3477875"/>
          </a:xfrm>
          <a:prstGeom prst="rect">
            <a:avLst/>
          </a:prstGeom>
          <a:noFill/>
        </p:spPr>
        <p:txBody>
          <a:bodyPr wrap="square" rtlCol="0">
            <a:spAutoFit/>
          </a:bodyPr>
          <a:lstStyle/>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Senior Software Engineer</a:t>
            </a:r>
          </a:p>
          <a:p>
            <a:pPr>
              <a:spcAft>
                <a:spcPts val="1200"/>
              </a:spcAft>
            </a:pPr>
            <a:r>
              <a:rPr lang="en-GB" sz="2800" b="1" dirty="0">
                <a:solidFill>
                  <a:schemeClr val="bg1"/>
                </a:solidFill>
                <a:latin typeface="Helvetica" panose="020B0604020202020204" pitchFamily="34" charset="0"/>
                <a:cs typeface="Helvetica" panose="020B0604020202020204" pitchFamily="34" charset="0"/>
              </a:rPr>
              <a:t>ID, Access &amp; Integration services </a:t>
            </a:r>
            <a:r>
              <a:rPr lang="en-GB" sz="2800" b="1" dirty="0">
                <a:solidFill>
                  <a:schemeClr val="bg1"/>
                </a:solidFill>
                <a:latin typeface="Helvetica" pitchFamily="2" charset="0"/>
                <a:ea typeface="Roboto Light" panose="02000000000000000000" pitchFamily="2" charset="0"/>
                <a:cs typeface="Arial" panose="020B0604020202020204" pitchFamily="34" charset="0"/>
              </a:rPr>
              <a:t>Team, iSolutions</a:t>
            </a:r>
          </a:p>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Grade 5</a:t>
            </a:r>
          </a:p>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£45,163 to £56,921 </a:t>
            </a:r>
          </a:p>
          <a:p>
            <a:pPr>
              <a:spcAft>
                <a:spcPts val="1200"/>
              </a:spcAft>
            </a:pPr>
            <a:r>
              <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rPr>
              <a:t>Reference: </a:t>
            </a:r>
            <a:r>
              <a:rPr lang="en-GB" sz="1600" b="0" i="0" u="none" strike="noStrike" dirty="0">
                <a:solidFill>
                  <a:schemeClr val="bg1"/>
                </a:solidFill>
                <a:effectLst/>
                <a:latin typeface="Helvetica Light" panose="020B0403020202020204"/>
              </a:rPr>
              <a:t>2864424JF</a:t>
            </a:r>
            <a:r>
              <a:rPr lang="en-GB" sz="1600" dirty="0"/>
              <a:t> </a:t>
            </a:r>
            <a:endPar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a:p>
            <a:pPr>
              <a:spcAft>
                <a:spcPts val="1200"/>
              </a:spcAft>
            </a:pPr>
            <a:r>
              <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rPr>
              <a:t>Closing Date: 11/10/24</a:t>
            </a:r>
          </a:p>
          <a:p>
            <a:pPr>
              <a:spcAft>
                <a:spcPts val="1200"/>
              </a:spcAft>
            </a:pPr>
            <a:r>
              <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rPr>
              <a:t>Location: Hybrid - 1 Guildhall Square, Southampton, SO14 7FP &amp; Home working</a:t>
            </a:r>
            <a:endPar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2D11AC08-6F17-A10F-911B-8C4DBA7AAD65}"/>
              </a:ext>
            </a:extLst>
          </p:cNvPr>
          <p:cNvSpPr>
            <a:spLocks noGrp="1"/>
          </p:cNvSpPr>
          <p:nvPr>
            <p:ph type="ctrTitle"/>
          </p:nvPr>
        </p:nvSpPr>
        <p:spPr>
          <a:xfrm>
            <a:off x="1524000" y="-2387600"/>
            <a:ext cx="9144000" cy="2387600"/>
          </a:xfrm>
        </p:spPr>
        <p:txBody>
          <a:bodyPr vert="horz" lIns="91440" tIns="45721" rIns="91440" bIns="45721" rtlCol="0" anchor="b">
            <a:normAutofit/>
          </a:bodyPr>
          <a:lstStyle/>
          <a:p>
            <a:r>
              <a:rPr lang="en-GB" dirty="0"/>
              <a:t>Cover page</a:t>
            </a:r>
          </a:p>
        </p:txBody>
      </p:sp>
    </p:spTree>
    <p:extLst>
      <p:ext uri="{BB962C8B-B14F-4D97-AF65-F5344CB8AC3E}">
        <p14:creationId xmlns:p14="http://schemas.microsoft.com/office/powerpoint/2010/main" val="48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34EE2B-1732-EE78-85FE-35765DE3D7D1}"/>
              </a:ext>
            </a:extLst>
          </p:cNvPr>
          <p:cNvSpPr/>
          <p:nvPr/>
        </p:nvSpPr>
        <p:spPr>
          <a:xfrm>
            <a:off x="0" y="1664209"/>
            <a:ext cx="12192000" cy="519379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7" name="TextBox 6">
            <a:extLst>
              <a:ext uri="{FF2B5EF4-FFF2-40B4-BE49-F238E27FC236}">
                <a16:creationId xmlns:a16="http://schemas.microsoft.com/office/drawing/2014/main" id="{6F3C5C71-CDAF-A150-22C4-730F6F37B1FE}"/>
              </a:ext>
            </a:extLst>
          </p:cNvPr>
          <p:cNvSpPr txBox="1"/>
          <p:nvPr/>
        </p:nvSpPr>
        <p:spPr>
          <a:xfrm>
            <a:off x="502920" y="2506777"/>
            <a:ext cx="9427465" cy="2585836"/>
          </a:xfrm>
          <a:prstGeom prst="rect">
            <a:avLst/>
          </a:prstGeom>
          <a:noFill/>
        </p:spPr>
        <p:txBody>
          <a:bodyPr wrap="square" rtlCol="0">
            <a:spAutoFit/>
          </a:bodyPr>
          <a:lstStyle/>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Contact us</a:t>
            </a:r>
          </a:p>
          <a:p>
            <a:pPr>
              <a:spcAft>
                <a:spcPts val="1200"/>
              </a:spcAft>
            </a:pP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rPr>
              <a:t>For more information about this role please contact </a:t>
            </a: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recruitment@soton.ac.uk</a:t>
            </a:r>
            <a:endPar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a:p>
            <a:pPr>
              <a:spcAft>
                <a:spcPts val="1200"/>
              </a:spcAft>
            </a:pP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rPr>
              <a:t>Quote the role reference on all correspondence.</a:t>
            </a:r>
          </a:p>
          <a:p>
            <a:pPr>
              <a:spcAft>
                <a:spcPts val="1200"/>
              </a:spcAft>
            </a:pPr>
            <a:endPar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a:p>
            <a:pPr>
              <a:spcAft>
                <a:spcPts val="1200"/>
              </a:spcAft>
            </a:pP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rPr>
              <a:t>Connect with us</a:t>
            </a:r>
          </a:p>
          <a:p>
            <a:pPr>
              <a:spcAft>
                <a:spcPts val="1200"/>
              </a:spcAft>
            </a:pPr>
            <a:r>
              <a:rPr lang="en-GB" sz="2800" dirty="0">
                <a:solidFill>
                  <a:schemeClr val="bg1"/>
                </a:solidFill>
                <a:latin typeface="Helvetica" pitchFamily="2" charset="0"/>
                <a:ea typeface="Roboto Light"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https://www.southampton.ac.uk/</a:t>
            </a:r>
            <a:r>
              <a:rPr lang="en-GB" sz="2800" dirty="0">
                <a:solidFill>
                  <a:schemeClr val="bg1"/>
                </a:solidFill>
                <a:latin typeface="Helvetica" pitchFamily="2" charset="0"/>
                <a:ea typeface="Roboto Light" panose="02000000000000000000" pitchFamily="2" charset="0"/>
                <a:cs typeface="Arial" panose="020B0604020202020204" pitchFamily="34" charset="0"/>
              </a:rPr>
              <a:t> </a:t>
            </a:r>
          </a:p>
        </p:txBody>
      </p:sp>
      <p:pic>
        <p:nvPicPr>
          <p:cNvPr id="11" name="Picture 10">
            <a:hlinkClick r:id="rId5"/>
            <a:extLst>
              <a:ext uri="{FF2B5EF4-FFF2-40B4-BE49-F238E27FC236}">
                <a16:creationId xmlns:a16="http://schemas.microsoft.com/office/drawing/2014/main" id="{B7F731B9-790D-0858-5DA6-C93A680E8D1F}"/>
              </a:ext>
            </a:extLst>
          </p:cNvPr>
          <p:cNvPicPr>
            <a:picLocks noChangeAspect="1"/>
          </p:cNvPicPr>
          <p:nvPr/>
        </p:nvPicPr>
        <p:blipFill>
          <a:blip r:embed="rId6">
            <a:lum bright="70000" contrast="-70000"/>
          </a:blip>
          <a:stretch>
            <a:fillRect/>
          </a:stretch>
        </p:blipFill>
        <p:spPr>
          <a:xfrm>
            <a:off x="2308962" y="5395181"/>
            <a:ext cx="540000" cy="540000"/>
          </a:xfrm>
          <a:prstGeom prst="rect">
            <a:avLst/>
          </a:prstGeom>
          <a:ln>
            <a:noFill/>
          </a:ln>
        </p:spPr>
      </p:pic>
      <p:pic>
        <p:nvPicPr>
          <p:cNvPr id="13" name="Picture 12">
            <a:hlinkClick r:id="rId7"/>
            <a:extLst>
              <a:ext uri="{FF2B5EF4-FFF2-40B4-BE49-F238E27FC236}">
                <a16:creationId xmlns:a16="http://schemas.microsoft.com/office/drawing/2014/main" id="{8F3752FC-96CB-8926-6677-5AAFE6FCAF03}"/>
              </a:ext>
            </a:extLst>
          </p:cNvPr>
          <p:cNvPicPr>
            <a:picLocks noChangeAspect="1"/>
          </p:cNvPicPr>
          <p:nvPr/>
        </p:nvPicPr>
        <p:blipFill>
          <a:blip r:embed="rId8">
            <a:lum bright="70000" contrast="-70000"/>
          </a:blip>
          <a:stretch>
            <a:fillRect/>
          </a:stretch>
        </p:blipFill>
        <p:spPr>
          <a:xfrm>
            <a:off x="3990897" y="5395181"/>
            <a:ext cx="540000" cy="540000"/>
          </a:xfrm>
          <a:prstGeom prst="rect">
            <a:avLst/>
          </a:prstGeom>
          <a:ln>
            <a:noFill/>
          </a:ln>
        </p:spPr>
      </p:pic>
      <p:pic>
        <p:nvPicPr>
          <p:cNvPr id="14" name="Picture 13">
            <a:hlinkClick r:id="rId9"/>
            <a:extLst>
              <a:ext uri="{FF2B5EF4-FFF2-40B4-BE49-F238E27FC236}">
                <a16:creationId xmlns:a16="http://schemas.microsoft.com/office/drawing/2014/main" id="{591F991E-03DA-A17C-CD7D-3CEB5F3BB791}"/>
              </a:ext>
            </a:extLst>
          </p:cNvPr>
          <p:cNvPicPr>
            <a:picLocks noChangeAspect="1"/>
          </p:cNvPicPr>
          <p:nvPr/>
        </p:nvPicPr>
        <p:blipFill>
          <a:blip r:embed="rId10">
            <a:lum bright="70000" contrast="-70000"/>
          </a:blip>
          <a:stretch>
            <a:fillRect/>
          </a:stretch>
        </p:blipFill>
        <p:spPr>
          <a:xfrm>
            <a:off x="3149929" y="5395181"/>
            <a:ext cx="540000" cy="540000"/>
          </a:xfrm>
          <a:prstGeom prst="rect">
            <a:avLst/>
          </a:prstGeom>
          <a:ln>
            <a:noFill/>
          </a:ln>
        </p:spPr>
      </p:pic>
      <p:pic>
        <p:nvPicPr>
          <p:cNvPr id="15" name="Picture 14">
            <a:hlinkClick r:id="rId11"/>
            <a:extLst>
              <a:ext uri="{FF2B5EF4-FFF2-40B4-BE49-F238E27FC236}">
                <a16:creationId xmlns:a16="http://schemas.microsoft.com/office/drawing/2014/main" id="{1C043701-2508-A13C-F14C-8E2D74558B91}"/>
              </a:ext>
            </a:extLst>
          </p:cNvPr>
          <p:cNvPicPr>
            <a:picLocks noChangeAspect="1"/>
          </p:cNvPicPr>
          <p:nvPr/>
        </p:nvPicPr>
        <p:blipFill>
          <a:blip r:embed="rId12">
            <a:lum bright="70000" contrast="-70000"/>
          </a:blip>
          <a:stretch>
            <a:fillRect/>
          </a:stretch>
        </p:blipFill>
        <p:spPr>
          <a:xfrm>
            <a:off x="1459281" y="5395181"/>
            <a:ext cx="540000" cy="540000"/>
          </a:xfrm>
          <a:prstGeom prst="rect">
            <a:avLst/>
          </a:prstGeom>
          <a:ln>
            <a:noFill/>
          </a:ln>
        </p:spPr>
      </p:pic>
      <p:pic>
        <p:nvPicPr>
          <p:cNvPr id="16" name="Picture 15">
            <a:hlinkClick r:id="rId13"/>
            <a:extLst>
              <a:ext uri="{FF2B5EF4-FFF2-40B4-BE49-F238E27FC236}">
                <a16:creationId xmlns:a16="http://schemas.microsoft.com/office/drawing/2014/main" id="{72C2B277-D476-C14B-3A66-29B8624CE394}"/>
              </a:ext>
            </a:extLst>
          </p:cNvPr>
          <p:cNvPicPr>
            <a:picLocks noChangeAspect="1"/>
          </p:cNvPicPr>
          <p:nvPr/>
        </p:nvPicPr>
        <p:blipFill>
          <a:blip r:embed="rId14">
            <a:lum bright="70000" contrast="-70000"/>
          </a:blip>
          <a:stretch>
            <a:fillRect/>
          </a:stretch>
        </p:blipFill>
        <p:spPr>
          <a:xfrm>
            <a:off x="609600" y="5395181"/>
            <a:ext cx="540000" cy="540000"/>
          </a:xfrm>
          <a:prstGeom prst="rect">
            <a:avLst/>
          </a:prstGeom>
          <a:ln>
            <a:noFill/>
          </a:ln>
        </p:spPr>
      </p:pic>
      <p:sp>
        <p:nvSpPr>
          <p:cNvPr id="2" name="Title 1">
            <a:extLst>
              <a:ext uri="{FF2B5EF4-FFF2-40B4-BE49-F238E27FC236}">
                <a16:creationId xmlns:a16="http://schemas.microsoft.com/office/drawing/2014/main" id="{D79CCCE1-B75F-28FD-9A46-407B4E58814F}"/>
              </a:ext>
            </a:extLst>
          </p:cNvPr>
          <p:cNvSpPr>
            <a:spLocks noGrp="1"/>
          </p:cNvSpPr>
          <p:nvPr>
            <p:ph type="ctrTitle"/>
          </p:nvPr>
        </p:nvSpPr>
        <p:spPr>
          <a:xfrm>
            <a:off x="1524000" y="-2387600"/>
            <a:ext cx="9144000" cy="2387600"/>
          </a:xfrm>
        </p:spPr>
        <p:txBody>
          <a:bodyPr vert="horz" lIns="91440" tIns="45721" rIns="91440" bIns="45721" rtlCol="0" anchor="b">
            <a:normAutofit/>
          </a:bodyPr>
          <a:lstStyle/>
          <a:p>
            <a:r>
              <a:rPr lang="en-GB" dirty="0"/>
              <a:t>Final page</a:t>
            </a:r>
          </a:p>
        </p:txBody>
      </p:sp>
      <p:pic>
        <p:nvPicPr>
          <p:cNvPr id="3" name="Picture 5" descr="University of Southampton logo">
            <a:extLst>
              <a:ext uri="{FF2B5EF4-FFF2-40B4-BE49-F238E27FC236}">
                <a16:creationId xmlns:a16="http://schemas.microsoft.com/office/drawing/2014/main" id="{218FD975-0493-9BF5-7558-F2947D73778D}"/>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0" y="-488269"/>
            <a:ext cx="4874538" cy="2741927"/>
          </a:xfrm>
          <a:prstGeom prst="rect">
            <a:avLst/>
          </a:prstGeom>
        </p:spPr>
      </p:pic>
    </p:spTree>
    <p:extLst>
      <p:ext uri="{BB962C8B-B14F-4D97-AF65-F5344CB8AC3E}">
        <p14:creationId xmlns:p14="http://schemas.microsoft.com/office/powerpoint/2010/main" val="250133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27B33-7ED4-1031-3F27-C6FD6CDAAE29}"/>
              </a:ext>
            </a:extLst>
          </p:cNvPr>
          <p:cNvSpPr/>
          <p:nvPr/>
        </p:nvSpPr>
        <p:spPr>
          <a:xfrm>
            <a:off x="3912108" y="1604770"/>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The Department</a:t>
            </a:r>
          </a:p>
        </p:txBody>
      </p:sp>
      <p:sp>
        <p:nvSpPr>
          <p:cNvPr id="5" name="Rectangle 4">
            <a:extLst>
              <a:ext uri="{FF2B5EF4-FFF2-40B4-BE49-F238E27FC236}">
                <a16:creationId xmlns:a16="http://schemas.microsoft.com/office/drawing/2014/main" id="{40DB64B9-546E-6511-BD99-4A5CE2AC7788}"/>
              </a:ext>
            </a:extLst>
          </p:cNvPr>
          <p:cNvSpPr/>
          <p:nvPr/>
        </p:nvSpPr>
        <p:spPr>
          <a:xfrm>
            <a:off x="6304788" y="1604769"/>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The Role</a:t>
            </a:r>
          </a:p>
        </p:txBody>
      </p:sp>
      <p:sp>
        <p:nvSpPr>
          <p:cNvPr id="7" name="Rectangle 6">
            <a:extLst>
              <a:ext uri="{FF2B5EF4-FFF2-40B4-BE49-F238E27FC236}">
                <a16:creationId xmlns:a16="http://schemas.microsoft.com/office/drawing/2014/main" id="{866CA722-477E-6084-23B2-994AF97D5359}"/>
              </a:ext>
            </a:extLst>
          </p:cNvPr>
          <p:cNvSpPr/>
          <p:nvPr/>
        </p:nvSpPr>
        <p:spPr>
          <a:xfrm>
            <a:off x="8697468" y="1604772"/>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Salary &amp; Benefits</a:t>
            </a:r>
          </a:p>
        </p:txBody>
      </p:sp>
      <p:sp>
        <p:nvSpPr>
          <p:cNvPr id="8" name="Rectangle 7">
            <a:extLst>
              <a:ext uri="{FF2B5EF4-FFF2-40B4-BE49-F238E27FC236}">
                <a16:creationId xmlns:a16="http://schemas.microsoft.com/office/drawing/2014/main" id="{48559F99-11B6-C7B6-35C2-2545178154DA}"/>
              </a:ext>
            </a:extLst>
          </p:cNvPr>
          <p:cNvSpPr/>
          <p:nvPr/>
        </p:nvSpPr>
        <p:spPr>
          <a:xfrm>
            <a:off x="1519428" y="3909061"/>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Application Process</a:t>
            </a:r>
          </a:p>
        </p:txBody>
      </p:sp>
      <p:sp>
        <p:nvSpPr>
          <p:cNvPr id="9" name="Rectangle 8">
            <a:extLst>
              <a:ext uri="{FF2B5EF4-FFF2-40B4-BE49-F238E27FC236}">
                <a16:creationId xmlns:a16="http://schemas.microsoft.com/office/drawing/2014/main" id="{B4C83005-2D80-F29F-C0FE-A954692E50B4}"/>
              </a:ext>
            </a:extLst>
          </p:cNvPr>
          <p:cNvSpPr/>
          <p:nvPr/>
        </p:nvSpPr>
        <p:spPr>
          <a:xfrm>
            <a:off x="3912108" y="3909061"/>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FAQs</a:t>
            </a:r>
          </a:p>
        </p:txBody>
      </p:sp>
      <p:sp>
        <p:nvSpPr>
          <p:cNvPr id="10" name="Rectangle 9">
            <a:extLst>
              <a:ext uri="{FF2B5EF4-FFF2-40B4-BE49-F238E27FC236}">
                <a16:creationId xmlns:a16="http://schemas.microsoft.com/office/drawing/2014/main" id="{92D47C9F-B8F0-31FB-DD97-FEBEE90E5F18}"/>
              </a:ext>
            </a:extLst>
          </p:cNvPr>
          <p:cNvSpPr/>
          <p:nvPr/>
        </p:nvSpPr>
        <p:spPr>
          <a:xfrm>
            <a:off x="1519428" y="1604770"/>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Diversity &amp; Inclusion</a:t>
            </a:r>
          </a:p>
        </p:txBody>
      </p:sp>
      <p:sp>
        <p:nvSpPr>
          <p:cNvPr id="11" name="Rectangle 10">
            <a:extLst>
              <a:ext uri="{FF2B5EF4-FFF2-40B4-BE49-F238E27FC236}">
                <a16:creationId xmlns:a16="http://schemas.microsoft.com/office/drawing/2014/main" id="{34407E37-1E62-09BB-D63E-F73516AAC473}"/>
              </a:ext>
            </a:extLst>
          </p:cNvPr>
          <p:cNvSpPr/>
          <p:nvPr/>
        </p:nvSpPr>
        <p:spPr>
          <a:xfrm>
            <a:off x="6304788" y="3909060"/>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Contact Us</a:t>
            </a:r>
          </a:p>
        </p:txBody>
      </p:sp>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Light" panose="020B0403020202020204" pitchFamily="34" charset="0"/>
            </a:endParaRPr>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624163"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Contents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Light" panose="020B0403020202020204" pitchFamily="34" charset="0"/>
            </a:endParaRPr>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7" name="TextBox 16">
            <a:extLst>
              <a:ext uri="{FF2B5EF4-FFF2-40B4-BE49-F238E27FC236}">
                <a16:creationId xmlns:a16="http://schemas.microsoft.com/office/drawing/2014/main" id="{7A92ABA5-34CC-12EE-0849-5FC134E08DB3}"/>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2</a:t>
            </a:fld>
            <a:endParaRPr lang="en-GB" sz="1600"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400727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3783408"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Diversity and Inclusion</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707346" y="1597730"/>
            <a:ext cx="5388654" cy="3662541"/>
          </a:xfrm>
          <a:prstGeom prst="rect">
            <a:avLst/>
          </a:prstGeom>
          <a:noFill/>
        </p:spPr>
        <p:txBody>
          <a:bodyPr wrap="square" rtlCol="0">
            <a:spAutoFit/>
          </a:bodyPr>
          <a:lstStyle/>
          <a:p>
            <a:pPr>
              <a:spcAft>
                <a:spcPts val="1200"/>
              </a:spcAft>
            </a:pPr>
            <a:r>
              <a:rPr lang="en-GB" sz="1200" dirty="0">
                <a:latin typeface="Helvetica Light" panose="020B0403020202020204" pitchFamily="34" charset="0"/>
              </a:rPr>
              <a:t>People are our University. With greater diversity and inclusivity to reflect society, we will enable our education, research and enterprise to transform the communities we serve. </a:t>
            </a:r>
            <a:r>
              <a:rPr lang="en-GB" sz="1200" dirty="0">
                <a:latin typeface="Helvetica Light" panose="020B0403020202020204" pitchFamily="34" charset="0"/>
                <a:ea typeface="Roboto Thin" panose="02000000000000000000" pitchFamily="2" charset="0"/>
              </a:rPr>
              <a:t>We believe equality, diversity and inclusion are fundamental to making the University of Southampton a welcoming, vibrant and successful organisation.</a:t>
            </a:r>
          </a:p>
          <a:p>
            <a:pPr>
              <a:spcAft>
                <a:spcPts val="1200"/>
              </a:spcAft>
            </a:pPr>
            <a:r>
              <a:rPr lang="en-GB" sz="1200" dirty="0">
                <a:latin typeface="Helvetica Light" panose="020B0403020202020204" pitchFamily="34" charset="0"/>
                <a:ea typeface="Roboto Thin" panose="02000000000000000000" pitchFamily="2" charset="0"/>
              </a:rPr>
              <a:t>Having a diverse workforce, inclusive of people of all ages and beliefs, from different cultural, educational and social backgrounds opens up a wealth of possibilities, makes us more creative and accelerates our impact on society.</a:t>
            </a:r>
          </a:p>
          <a:p>
            <a:pPr>
              <a:spcAft>
                <a:spcPts val="1200"/>
              </a:spcAft>
            </a:pPr>
            <a:r>
              <a:rPr lang="en-GB" sz="1200" dirty="0">
                <a:latin typeface="Helvetica Light" panose="020B0403020202020204" pitchFamily="34" charset="0"/>
                <a:ea typeface="Roboto Thin" panose="02000000000000000000" pitchFamily="2" charset="0"/>
              </a:rPr>
              <a:t>We welcome applicants that value the diversity of our community and are willing to play their part in supporting the mission of inclusivity.</a:t>
            </a:r>
          </a:p>
          <a:p>
            <a:pPr>
              <a:spcAft>
                <a:spcPts val="1200"/>
              </a:spcAft>
            </a:pPr>
            <a:r>
              <a:rPr lang="en-GB" sz="1200" dirty="0">
                <a:latin typeface="Helvetica Light" panose="020B0403020202020204" pitchFamily="34" charset="0"/>
              </a:rPr>
              <a:t>If you have a genuine interest in cyber security, are interested in helping our University become a more secure place to work, and believe you have what it takes to do this role, we want to hear from you, no matter what your previous career background.</a:t>
            </a:r>
          </a:p>
          <a:p>
            <a:pPr>
              <a:spcAft>
                <a:spcPts val="1200"/>
              </a:spcAft>
            </a:pPr>
            <a:r>
              <a:rPr lang="en-GB" sz="1200" dirty="0">
                <a:latin typeface="Helvetica Light" panose="020B0403020202020204" pitchFamily="34" charset="0"/>
              </a:rPr>
              <a:t>You can learn more about the University’s commitment to Equality, Diversity, and Inclusion </a:t>
            </a:r>
            <a:r>
              <a:rPr lang="en-GB" sz="1200" dirty="0">
                <a:latin typeface="Helvetica Light" panose="020B0403020202020204" pitchFamily="34" charset="0"/>
                <a:hlinkClick r:id="rId3"/>
              </a:rPr>
              <a:t>here</a:t>
            </a:r>
            <a:r>
              <a:rPr lang="en-GB" sz="1200" dirty="0">
                <a:latin typeface="Helvetica Light" panose="020B0403020202020204" pitchFamily="34" charset="0"/>
              </a:rPr>
              <a:t>.</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Diversity and Inclusion</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3</a:t>
            </a:fld>
            <a:endParaRPr lang="en-GB" sz="1600" dirty="0">
              <a:solidFill>
                <a:schemeClr val="bg1"/>
              </a:solidFill>
              <a:latin typeface="Helvetica Light" panose="020B0403020202020204" pitchFamily="34" charset="0"/>
            </a:endParaRPr>
          </a:p>
        </p:txBody>
      </p:sp>
      <p:pic>
        <p:nvPicPr>
          <p:cNvPr id="2050" name="Picture 2">
            <a:extLst>
              <a:ext uri="{FF2B5EF4-FFF2-40B4-BE49-F238E27FC236}">
                <a16:creationId xmlns:a16="http://schemas.microsoft.com/office/drawing/2014/main" id="{0DF84C49-3CFB-147C-2083-50719890E0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6" r="16542"/>
          <a:stretch/>
        </p:blipFill>
        <p:spPr bwMode="auto">
          <a:xfrm>
            <a:off x="7123207" y="1746878"/>
            <a:ext cx="4361447"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3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3236912"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Welcome Message</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3944259" y="1180586"/>
            <a:ext cx="7924864" cy="5326330"/>
          </a:xfrm>
          <a:prstGeom prst="rect">
            <a:avLst/>
          </a:prstGeom>
          <a:noFill/>
        </p:spPr>
        <p:txBody>
          <a:bodyPr wrap="square" rtlCol="0">
            <a:spAutoFit/>
          </a:bodyPr>
          <a:lstStyle/>
          <a:p>
            <a:pPr>
              <a:spcAft>
                <a:spcPts val="1200"/>
              </a:spcAft>
            </a:pPr>
            <a:r>
              <a:rPr lang="en-GB" sz="2000" dirty="0">
                <a:solidFill>
                  <a:srgbClr val="005C84"/>
                </a:solidFill>
                <a:latin typeface="Roboto Thin" panose="02000000000000000000" pitchFamily="2" charset="0"/>
                <a:ea typeface="Roboto Thin" panose="02000000000000000000" pitchFamily="2" charset="0"/>
              </a:rPr>
              <a:t>”This is an exciting role where you can play a critical part in the implementation of the new Identity &amp; Access Management (IAM) platform”.</a:t>
            </a:r>
          </a:p>
          <a:p>
            <a:pPr>
              <a:spcAft>
                <a:spcPts val="1200"/>
              </a:spcAft>
            </a:pPr>
            <a:r>
              <a:rPr lang="en-GB" sz="1401" dirty="0">
                <a:latin typeface="Helvetica Light" panose="020B0403020202020204" pitchFamily="34" charset="0"/>
              </a:rPr>
              <a:t>Thank you for your interest in the role of Senior Software Engineer for the University of Southampton.</a:t>
            </a:r>
          </a:p>
          <a:p>
            <a:pPr>
              <a:spcAft>
                <a:spcPts val="1200"/>
              </a:spcAft>
            </a:pPr>
            <a:r>
              <a:rPr lang="en-US" sz="1400" dirty="0">
                <a:effectLst/>
                <a:latin typeface="Helvetica Light" panose="020B0403020202020204"/>
                <a:ea typeface="Calibri" panose="020F0502020204030204" pitchFamily="34" charset="0"/>
                <a:cs typeface="Helvetica" panose="020B0604020202020204" pitchFamily="34" charset="0"/>
              </a:rPr>
              <a:t>This is a key role in support of the IAM project.</a:t>
            </a:r>
          </a:p>
          <a:p>
            <a:pPr>
              <a:spcAft>
                <a:spcPts val="1200"/>
              </a:spcAft>
            </a:pPr>
            <a:r>
              <a:rPr lang="en-GB" sz="1401" dirty="0">
                <a:latin typeface="Helvetica Light" panose="020B0403020202020204" pitchFamily="34" charset="0"/>
              </a:rPr>
              <a:t>Your role will be critical in ensuring the implementation of a modern IAM solution aligned with a robust governance structure to provide a platform that underpins the University’s Digital aims for Organisational Excellence. </a:t>
            </a:r>
          </a:p>
          <a:p>
            <a:pPr>
              <a:spcAft>
                <a:spcPts val="1200"/>
              </a:spcAft>
            </a:pPr>
            <a:r>
              <a:rPr lang="en-GB" sz="1401" dirty="0">
                <a:latin typeface="Helvetica Light" panose="020B0403020202020204" pitchFamily="34" charset="0"/>
              </a:rPr>
              <a:t>In 2022 the University launched its strategy to </a:t>
            </a:r>
            <a:r>
              <a:rPr lang="en-GB" sz="1401" dirty="0">
                <a:latin typeface="Helvetica Light" panose="020B0403020202020204" pitchFamily="34" charset="0"/>
                <a:hlinkClick r:id="rId3"/>
              </a:rPr>
              <a:t>inspire the remarkable</a:t>
            </a:r>
            <a:r>
              <a:rPr lang="en-GB" sz="1401" dirty="0">
                <a:latin typeface="Helvetica Light" panose="020B0403020202020204" pitchFamily="34" charset="0"/>
              </a:rPr>
              <a:t>, and I hope you’d like to be part of that journey with us.</a:t>
            </a:r>
          </a:p>
          <a:p>
            <a:pPr>
              <a:spcAft>
                <a:spcPts val="1200"/>
              </a:spcAft>
            </a:pPr>
            <a:r>
              <a:rPr lang="en-GB" sz="1401" dirty="0">
                <a:latin typeface="Helvetica Light" panose="020B0403020202020204" pitchFamily="34" charset="0"/>
              </a:rPr>
              <a:t>We have a strong focus on building an inclusive environment where every member of my team feels valued and able to share their experiences and skills, and I welcome applications from candidates who share this ethos.</a:t>
            </a:r>
          </a:p>
          <a:p>
            <a:pPr>
              <a:spcAft>
                <a:spcPts val="1200"/>
              </a:spcAft>
            </a:pPr>
            <a:r>
              <a:rPr lang="en-GB" sz="1401" dirty="0">
                <a:latin typeface="Helvetica Light" panose="020B0403020202020204" pitchFamily="34" charset="0"/>
              </a:rPr>
              <a:t>Apply now and be part of our commitment to maintaining a secure and resilient cyber environment for our University community.</a:t>
            </a:r>
          </a:p>
          <a:p>
            <a:r>
              <a:rPr lang="en-GB" sz="1401" b="1" dirty="0">
                <a:latin typeface="Helvetica Light" panose="020B0403020202020204" pitchFamily="34" charset="0"/>
              </a:rPr>
              <a:t>Stewart Mangnall</a:t>
            </a:r>
          </a:p>
          <a:p>
            <a:r>
              <a:rPr lang="en-GB" sz="1401" b="1" dirty="0">
                <a:latin typeface="Helvetica Light" panose="020B0403020202020204" pitchFamily="34" charset="0"/>
              </a:rPr>
              <a:t>Team Manager – ID, Access &amp; Integration Services</a:t>
            </a:r>
          </a:p>
          <a:p>
            <a:endParaRPr lang="en-GB" sz="1401" b="1" dirty="0">
              <a:latin typeface="Helvetica Light" panose="020B0403020202020204" pitchFamily="34" charset="0"/>
            </a:endParaRP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Department</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4</a:t>
            </a:fld>
            <a:endParaRPr lang="en-GB" sz="1600" dirty="0">
              <a:solidFill>
                <a:schemeClr val="bg1"/>
              </a:solidFill>
              <a:latin typeface="Helvetica Light" panose="020B0403020202020204" pitchFamily="34" charset="0"/>
            </a:endParaRPr>
          </a:p>
        </p:txBody>
      </p:sp>
      <p:sp>
        <p:nvSpPr>
          <p:cNvPr id="4" name="TextBox 3">
            <a:extLst>
              <a:ext uri="{FF2B5EF4-FFF2-40B4-BE49-F238E27FC236}">
                <a16:creationId xmlns:a16="http://schemas.microsoft.com/office/drawing/2014/main" id="{69EAF8C9-259E-3AE9-446A-4CEBB3158647}"/>
              </a:ext>
            </a:extLst>
          </p:cNvPr>
          <p:cNvSpPr txBox="1"/>
          <p:nvPr/>
        </p:nvSpPr>
        <p:spPr>
          <a:xfrm>
            <a:off x="3048000" y="3116720"/>
            <a:ext cx="6096000" cy="646331"/>
          </a:xfrm>
          <a:prstGeom prst="rect">
            <a:avLst/>
          </a:prstGeom>
          <a:noFill/>
        </p:spPr>
        <p:txBody>
          <a:bodyPr wrap="square">
            <a:spAutoFit/>
          </a:bodyPr>
          <a:lstStyle/>
          <a:p>
            <a:br>
              <a:rPr lang="en-GB" dirty="0"/>
            </a:br>
            <a:endParaRPr lang="en-GB" dirty="0"/>
          </a:p>
        </p:txBody>
      </p:sp>
      <p:pic>
        <p:nvPicPr>
          <p:cNvPr id="9" name="Picture 8">
            <a:extLst>
              <a:ext uri="{FF2B5EF4-FFF2-40B4-BE49-F238E27FC236}">
                <a16:creationId xmlns:a16="http://schemas.microsoft.com/office/drawing/2014/main" id="{0009681F-C61E-9543-F680-1C28CF756DDB}"/>
              </a:ext>
            </a:extLst>
          </p:cNvPr>
          <p:cNvPicPr>
            <a:picLocks noChangeAspect="1"/>
          </p:cNvPicPr>
          <p:nvPr/>
        </p:nvPicPr>
        <p:blipFill>
          <a:blip r:embed="rId4"/>
          <a:stretch>
            <a:fillRect/>
          </a:stretch>
        </p:blipFill>
        <p:spPr>
          <a:xfrm>
            <a:off x="223350" y="1292806"/>
            <a:ext cx="3595981" cy="2284453"/>
          </a:xfrm>
          <a:prstGeom prst="rect">
            <a:avLst/>
          </a:prstGeom>
        </p:spPr>
      </p:pic>
      <p:pic>
        <p:nvPicPr>
          <p:cNvPr id="3" name="Picture 2">
            <a:extLst>
              <a:ext uri="{FF2B5EF4-FFF2-40B4-BE49-F238E27FC236}">
                <a16:creationId xmlns:a16="http://schemas.microsoft.com/office/drawing/2014/main" id="{B83B58AB-090C-3C4A-5C5E-02EF94B3EFBC}"/>
              </a:ext>
            </a:extLst>
          </p:cNvPr>
          <p:cNvPicPr>
            <a:picLocks noChangeAspect="1"/>
          </p:cNvPicPr>
          <p:nvPr/>
        </p:nvPicPr>
        <p:blipFill>
          <a:blip r:embed="rId5"/>
          <a:stretch>
            <a:fillRect/>
          </a:stretch>
        </p:blipFill>
        <p:spPr>
          <a:xfrm>
            <a:off x="223350" y="3627438"/>
            <a:ext cx="3595981" cy="2571701"/>
          </a:xfrm>
          <a:prstGeom prst="rect">
            <a:avLst/>
          </a:prstGeom>
        </p:spPr>
      </p:pic>
    </p:spTree>
    <p:extLst>
      <p:ext uri="{BB962C8B-B14F-4D97-AF65-F5344CB8AC3E}">
        <p14:creationId xmlns:p14="http://schemas.microsoft.com/office/powerpoint/2010/main" val="64327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744388"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iSolutions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707346" y="1624383"/>
            <a:ext cx="5388654" cy="3847207"/>
          </a:xfrm>
          <a:prstGeom prst="rect">
            <a:avLst/>
          </a:prstGeom>
          <a:noFill/>
        </p:spPr>
        <p:txBody>
          <a:bodyPr wrap="square" rtlCol="0">
            <a:spAutoFit/>
          </a:bodyPr>
          <a:lstStyle/>
          <a:p>
            <a:pPr>
              <a:spcAft>
                <a:spcPts val="1200"/>
              </a:spcAft>
            </a:pPr>
            <a:r>
              <a:rPr lang="en-GB" sz="1200" dirty="0">
                <a:latin typeface="Helvetica Light" panose="020B0403020202020204" pitchFamily="34" charset="0"/>
              </a:rPr>
              <a:t>The Integration and Automation services team sits within iSolutions, the IT department of the University of Southampton. We report directly to our Executive Director and CIO.</a:t>
            </a:r>
          </a:p>
          <a:p>
            <a:pPr>
              <a:spcAft>
                <a:spcPts val="1200"/>
              </a:spcAft>
            </a:pPr>
            <a:r>
              <a:rPr lang="en-GB" sz="1200" dirty="0">
                <a:latin typeface="Helvetica Light" panose="020B0403020202020204" pitchFamily="34" charset="0"/>
              </a:rPr>
              <a:t>We directly support the University Vision to:</a:t>
            </a:r>
          </a:p>
          <a:p>
            <a:pPr algn="ctr">
              <a:spcBef>
                <a:spcPts val="601"/>
              </a:spcBef>
              <a:spcAft>
                <a:spcPts val="1801"/>
              </a:spcAft>
            </a:pPr>
            <a:r>
              <a:rPr lang="en-GB" sz="2000" dirty="0">
                <a:solidFill>
                  <a:srgbClr val="005C84"/>
                </a:solidFill>
                <a:latin typeface="Roboto Thin" panose="02000000000000000000" pitchFamily="2" charset="0"/>
                <a:ea typeface="Roboto Thin" panose="02000000000000000000" pitchFamily="2" charset="0"/>
              </a:rPr>
              <a:t>“Inspire excellence to achieve the remarkable and build an inclusive world”.</a:t>
            </a:r>
          </a:p>
          <a:p>
            <a:pPr>
              <a:spcAft>
                <a:spcPts val="1200"/>
              </a:spcAft>
            </a:pPr>
            <a:r>
              <a:rPr lang="en-GB" sz="1200" dirty="0">
                <a:latin typeface="Helvetica Light" panose="020B0403020202020204" pitchFamily="34" charset="0"/>
              </a:rPr>
              <a:t>iSolutions is a team of 260 staff supporting around 6000 staff and more than 20,000 undergraduate and postgraduate students. This makes us one of the largest universities in the southeast.</a:t>
            </a:r>
          </a:p>
          <a:p>
            <a:pPr>
              <a:spcAft>
                <a:spcPts val="1200"/>
              </a:spcAft>
            </a:pPr>
            <a:r>
              <a:rPr lang="en-GB" sz="1200" dirty="0">
                <a:latin typeface="Helvetica Light" panose="020B0403020202020204" pitchFamily="34" charset="0"/>
              </a:rPr>
              <a:t>We have a vibrant and modern campus in the Highfield area of Southampton, as well as satellite campus in Winchester.</a:t>
            </a:r>
          </a:p>
          <a:p>
            <a:pPr>
              <a:spcAft>
                <a:spcPts val="1200"/>
              </a:spcAft>
            </a:pPr>
            <a:r>
              <a:rPr lang="en-GB" sz="1200" dirty="0">
                <a:latin typeface="Helvetica Light" panose="020B0403020202020204" pitchFamily="34" charset="0"/>
              </a:rPr>
              <a:t>iSolutions itself is split between the main Highfield campus and our office in the heart of Southampton at 1 Guildhall Square next to the iconic Southampton Guildhall.</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Department</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5</a:t>
            </a:fld>
            <a:endParaRPr lang="en-GB" sz="1600" dirty="0">
              <a:solidFill>
                <a:schemeClr val="bg1"/>
              </a:solidFill>
              <a:latin typeface="Helvetica Light" panose="020B0403020202020204" pitchFamily="34" charset="0"/>
            </a:endParaRPr>
          </a:p>
        </p:txBody>
      </p:sp>
      <p:pic>
        <p:nvPicPr>
          <p:cNvPr id="1026" name="Picture 2" descr="Our values wheel.">
            <a:extLst>
              <a:ext uri="{FF2B5EF4-FFF2-40B4-BE49-F238E27FC236}">
                <a16:creationId xmlns:a16="http://schemas.microsoft.com/office/drawing/2014/main" id="{72003897-6AAD-5D0B-C031-DFD367435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38" y="1395468"/>
            <a:ext cx="5424020" cy="448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7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645002"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The Role</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707346" y="1230765"/>
            <a:ext cx="10777308" cy="1415772"/>
          </a:xfrm>
          <a:prstGeom prst="rect">
            <a:avLst/>
          </a:prstGeom>
          <a:noFill/>
        </p:spPr>
        <p:txBody>
          <a:bodyPr wrap="square" rtlCol="0">
            <a:spAutoFit/>
          </a:bodyPr>
          <a:lstStyle/>
          <a:p>
            <a:pPr>
              <a:spcAft>
                <a:spcPts val="1200"/>
              </a:spcAft>
            </a:pPr>
            <a:r>
              <a:rPr lang="en-GB" sz="1100" dirty="0">
                <a:latin typeface="Helvetica Light" panose="020B0403020202020204" pitchFamily="34" charset="0"/>
              </a:rPr>
              <a:t>This is an opportunity to play a key role in implementing the University’s modern IAM solution.</a:t>
            </a:r>
          </a:p>
          <a:p>
            <a:pPr>
              <a:spcAft>
                <a:spcPts val="1200"/>
              </a:spcAft>
            </a:pPr>
            <a:r>
              <a:rPr lang="en-GB" sz="1100" dirty="0">
                <a:latin typeface="Helvetica Light" panose="020B0403020202020204" pitchFamily="34" charset="0"/>
              </a:rPr>
              <a:t>You’ll report to the Team Manager of ID, Access &amp; Integration services and assist with the implementation of the IAM project. Together with those other members of the team you will deliver our IAM platform. You’ll be working closely with the rest of the Integration and Automation services team, other members of the University’s IT department, 3</a:t>
            </a:r>
            <a:r>
              <a:rPr lang="en-GB" sz="1100" baseline="30000" dirty="0">
                <a:latin typeface="Helvetica Light" panose="020B0403020202020204" pitchFamily="34" charset="0"/>
              </a:rPr>
              <a:t>rd</a:t>
            </a:r>
            <a:r>
              <a:rPr lang="en-GB" sz="1100" dirty="0">
                <a:latin typeface="Helvetica Light" panose="020B0403020202020204" pitchFamily="34" charset="0"/>
              </a:rPr>
              <a:t> party contractors and colleagues across the University to help make sure that all our new IAM solution is able to have increased complexity and expansion opportunities whilst also improving the security of our systems and our data.</a:t>
            </a:r>
          </a:p>
          <a:p>
            <a:pPr>
              <a:spcAft>
                <a:spcPts val="1200"/>
              </a:spcAft>
            </a:pPr>
            <a:r>
              <a:rPr lang="en-GB" sz="1100" u="sng" dirty="0">
                <a:latin typeface="Helvetica Light" panose="020B0403020202020204" pitchFamily="34" charset="0"/>
              </a:rPr>
              <a:t>What you will do:</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Role</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6</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6" y="2696716"/>
            <a:ext cx="10777308" cy="2584411"/>
          </a:xfrm>
          <a:prstGeom prst="rect">
            <a:avLst/>
          </a:prstGeom>
          <a:noFill/>
        </p:spPr>
        <p:txBody>
          <a:bodyPr wrap="square" numCol="2" spcCol="360000" rtlCol="0">
            <a:noAutofit/>
          </a:bodyPr>
          <a:lstStyle/>
          <a:p>
            <a:pPr marL="342900" lvl="0" indent="-342900">
              <a:lnSpc>
                <a:spcPct val="107000"/>
              </a:lnSpc>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Work closely with current staff members and 3</a:t>
            </a:r>
            <a:r>
              <a:rPr lang="en-GB" sz="1100" baseline="30000" dirty="0">
                <a:effectLst/>
                <a:latin typeface="Helvetica Light" panose="020B0403020202020204"/>
                <a:ea typeface="Calibri" panose="020F0502020204030204" pitchFamily="34" charset="0"/>
                <a:cs typeface="Times New Roman" panose="02020603050405020304" pitchFamily="18" charset="0"/>
              </a:rPr>
              <a:t>rd</a:t>
            </a:r>
            <a:r>
              <a:rPr lang="en-GB" sz="1100" dirty="0">
                <a:effectLst/>
                <a:latin typeface="Helvetica Light" panose="020B0403020202020204"/>
                <a:ea typeface="Calibri" panose="020F0502020204030204" pitchFamily="34" charset="0"/>
                <a:cs typeface="Times New Roman" panose="02020603050405020304" pitchFamily="18" charset="0"/>
              </a:rPr>
              <a:t> Party provider to implement the new IAM platform.</a:t>
            </a:r>
          </a:p>
          <a:p>
            <a:pPr marL="342900" lvl="0" indent="-342900">
              <a:lnSpc>
                <a:spcPct val="107000"/>
              </a:lnSpc>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Take a leading role in the planning of major systems installations.</a:t>
            </a:r>
          </a:p>
          <a:p>
            <a:pPr marL="342900" lvl="0" indent="-342900">
              <a:lnSpc>
                <a:spcPct val="107000"/>
              </a:lnSpc>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Produce and maintain detailed, well-structured documentation to assist with the handover at the end of the project.</a:t>
            </a:r>
          </a:p>
          <a:p>
            <a:pPr marL="342900" lvl="0" indent="-342900">
              <a:lnSpc>
                <a:spcPct val="107000"/>
              </a:lnSpc>
              <a:spcAft>
                <a:spcPts val="800"/>
              </a:spcAft>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Deliver coaching and mentor colleagues within the team.</a:t>
            </a:r>
          </a:p>
          <a:p>
            <a:pPr>
              <a:lnSpc>
                <a:spcPct val="107000"/>
              </a:lnSpc>
              <a:spcAft>
                <a:spcPts val="800"/>
              </a:spcAft>
            </a:pPr>
            <a:r>
              <a:rPr lang="en-GB" sz="1100" u="sng" dirty="0">
                <a:latin typeface="Helvetica Light" panose="020B0403020202020204" pitchFamily="34" charset="0"/>
              </a:rPr>
              <a:t>What you will Bring:</a:t>
            </a:r>
          </a:p>
          <a:p>
            <a:pPr marL="342900" lvl="0" indent="-342900">
              <a:lnSpc>
                <a:spcPct val="107000"/>
              </a:lnSpc>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Experience of the implementation of IAM solutions</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Knowledge of IAM solutions (</a:t>
            </a:r>
            <a:r>
              <a:rPr lang="en-US" sz="1100" dirty="0" err="1">
                <a:effectLst/>
                <a:latin typeface="Helvetica Light" panose="020B0403020202020204"/>
                <a:ea typeface="Calibri" panose="020F0502020204030204" pitchFamily="34" charset="0"/>
                <a:cs typeface="Times New Roman" panose="02020603050405020304" pitchFamily="18" charset="0"/>
              </a:rPr>
              <a:t>Sailpoint</a:t>
            </a:r>
            <a:r>
              <a:rPr lang="en-US" sz="1100" dirty="0">
                <a:latin typeface="Helvetica Light" panose="020B0403020202020204"/>
                <a:ea typeface="Calibri" panose="020F0502020204030204" pitchFamily="34" charset="0"/>
                <a:cs typeface="Times New Roman" panose="02020603050405020304" pitchFamily="18" charset="0"/>
              </a:rPr>
              <a:t>, </a:t>
            </a:r>
            <a:r>
              <a:rPr lang="en-US" sz="1100" dirty="0">
                <a:effectLst/>
                <a:latin typeface="Helvetica Light" panose="020B0403020202020204"/>
                <a:ea typeface="Calibri" panose="020F0502020204030204" pitchFamily="34" charset="0"/>
                <a:cs typeface="Times New Roman" panose="02020603050405020304" pitchFamily="18" charset="0"/>
              </a:rPr>
              <a:t>Okta, MS Azure AD, etc.)</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Experience of the MS Azure platform</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The integrity required to work with both commercially sensitive and personally identifiable information.</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Helvetica Light" panose="020B0403020202020204" pitchFamily="34"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hangingPunct="0">
              <a:spcAft>
                <a:spcPts val="601"/>
              </a:spcAft>
            </a:pPr>
            <a:endParaRPr lang="en-GB" sz="1001" b="1" dirty="0">
              <a:latin typeface="Helvetica Light" panose="020B04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72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6" y="657364"/>
            <a:ext cx="3302507"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Salary and Benefits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Salary and Benefits</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7</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7" y="1399034"/>
            <a:ext cx="10777308" cy="4801602"/>
          </a:xfrm>
          <a:prstGeom prst="rect">
            <a:avLst/>
          </a:prstGeom>
          <a:noFill/>
        </p:spPr>
        <p:txBody>
          <a:bodyPr wrap="square" numCol="3" spcCol="360000" rtlCol="0">
            <a:noAutofit/>
          </a:bodyPr>
          <a:lstStyle/>
          <a:p>
            <a:pPr hangingPunct="0">
              <a:spcAft>
                <a:spcPts val="601"/>
              </a:spcAft>
            </a:pPr>
            <a:r>
              <a:rPr lang="en-GB" sz="1100" b="1" dirty="0">
                <a:solidFill>
                  <a:srgbClr val="005C84"/>
                </a:solidFill>
                <a:latin typeface="Helvetica" pitchFamily="2" charset="0"/>
                <a:ea typeface="Times New Roman" panose="02020603050405020304" pitchFamily="18" charset="0"/>
                <a:cs typeface="Times New Roman" panose="02020603050405020304" pitchFamily="18" charset="0"/>
              </a:rPr>
              <a:t>Salary</a:t>
            </a:r>
          </a:p>
          <a:p>
            <a:pPr hangingPunct="0">
              <a:spcAft>
                <a:spcPts val="601"/>
              </a:spcAft>
            </a:pPr>
            <a:r>
              <a:rPr lang="en-GB" sz="1100" b="1" dirty="0">
                <a:latin typeface="Helvetica" pitchFamily="2" charset="0"/>
                <a:ea typeface="Times New Roman" panose="02020603050405020304" pitchFamily="18" charset="0"/>
                <a:cs typeface="Times New Roman" panose="02020603050405020304" pitchFamily="18" charset="0"/>
              </a:rPr>
              <a:t>Circa £45,163 to £56,921</a:t>
            </a:r>
            <a:endParaRPr lang="en-GB" sz="1100" dirty="0">
              <a:highlight>
                <a:srgbClr val="FFFF00"/>
              </a:highlight>
              <a:latin typeface="Helvetica" pitchFamily="2" charset="0"/>
              <a:ea typeface="Times New Roman" panose="02020603050405020304" pitchFamily="18" charset="0"/>
              <a:cs typeface="Times New Roman" panose="02020603050405020304" pitchFamily="18" charset="0"/>
            </a:endParaRP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This is a senior </a:t>
            </a:r>
            <a:r>
              <a:rPr lang="en-GB" sz="1001" dirty="0">
                <a:latin typeface="Helvetica Light" panose="020B0403020202020204" pitchFamily="34" charset="0"/>
                <a:cs typeface="Times New Roman" panose="02020603050405020304" pitchFamily="18" charset="0"/>
              </a:rPr>
              <a:t>role</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at the University’s Grade 5.</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Contract type</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This is an 18-month Fixed Term role, available for full time, part time or flexible working. </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Full time hours would normally be 35 hrs over Monday to Friday. Salary would be pro-rata for anything less than 35 hrs/week. </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Alternative working patterns can be discussed with the hiring manager at interview.</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Is there any requirement for 24/7 working?</a:t>
            </a:r>
          </a:p>
          <a:p>
            <a:pPr hangingPunct="0">
              <a:spcAft>
                <a:spcPts val="601"/>
              </a:spcAft>
            </a:pPr>
            <a:r>
              <a:rPr lang="en-GB" sz="1001" dirty="0">
                <a:latin typeface="Helvetica Light" panose="020B0403020202020204" pitchFamily="34" charset="0"/>
                <a:cs typeface="Times New Roman" panose="02020603050405020304" pitchFamily="18" charset="0"/>
              </a:rPr>
              <a:t>There is no current requirement for 24/7 working.</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Are there any line-management responsibilities?</a:t>
            </a:r>
          </a:p>
          <a:p>
            <a:pPr hangingPunct="0">
              <a:spcAft>
                <a:spcPts val="601"/>
              </a:spcAft>
            </a:pPr>
            <a:r>
              <a:rPr lang="en-GB" sz="1001" dirty="0">
                <a:latin typeface="Helvetica Light" panose="020B0403020202020204" pitchFamily="34" charset="0"/>
                <a:cs typeface="Times New Roman" panose="02020603050405020304" pitchFamily="18" charset="0"/>
              </a:rPr>
              <a:t>No, but you will be expected to mentor others within the team.</a:t>
            </a:r>
            <a:endParaRPr lang="en-GB" sz="1001" dirty="0">
              <a:highlight>
                <a:srgbClr val="FFFF00"/>
              </a:highlight>
              <a:latin typeface="Helvetica Light" panose="020B0403020202020204" pitchFamily="34" charset="0"/>
              <a:cs typeface="Times New Roman" panose="02020603050405020304" pitchFamily="18" charset="0"/>
            </a:endParaRP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Where will the role be based?</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If successful for this role you will be formally based at 1 Guildhall Square, Southampton, SO14 7FP.</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iSolutions is currently working under a hybrid arrangement. With this position there will possibly be requirements to attend on site meeting otherwise it will be remote working.</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Benefits</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Whatever your role, we take your career and development seriously, and want to enable you to build a successful career within the University. We believe that is is </a:t>
            </a:r>
            <a:r>
              <a:rPr lang="en-GB" sz="1001" dirty="0">
                <a:latin typeface="Helvetica Light" panose="020B0403020202020204" pitchFamily="34" charset="0"/>
                <a:cs typeface="Times New Roman" panose="02020603050405020304" pitchFamily="18" charset="0"/>
              </a:rPr>
              <a:t>crucial that our employees have the right skills to develop their careers and meet the challenges ahead, and you’ll benefit from regular performance and development reviews to ensure this development is ongoing. As a University employee, you’ll be entitled to a large range of benefits.</a:t>
            </a:r>
          </a:p>
          <a:p>
            <a:pPr hangingPunct="0">
              <a:spcAft>
                <a:spcPts val="601"/>
              </a:spcAft>
            </a:pPr>
            <a:r>
              <a:rPr lang="en-GB" sz="1001" dirty="0">
                <a:solidFill>
                  <a:srgbClr val="005C84"/>
                </a:solidFill>
                <a:latin typeface="Helvetica" pitchFamily="2" charset="0"/>
                <a:cs typeface="Times New Roman" panose="02020603050405020304" pitchFamily="18" charset="0"/>
              </a:rPr>
              <a:t>This includes:</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generous holiday allowance of 30 days leave after a qualifying period, plus 6 University closure days plus standard bank holidays, totalling around 14 additional days' leave over and above your holiday allowance.</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Leave for emergency domestic situations e.g. accident or sudden illness of children or other dependants</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Generous contractual maternity pay for those employees with at least 52 weeks service by the 15th week before the expected week of childbirth, which consists of full contractual pay for 26 weeks followed by 13 weeks statutory maternity pay.</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maximum of 2 weeks’ paternity leave with full pay to enable an employee to be present at the birth of their child and/or meet family responsibilities after the birth.</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Adoption leave is available to recognise the needs of staff who adopt children.</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Membership of the </a:t>
            </a:r>
            <a:r>
              <a:rPr lang="en-GB" sz="1001" dirty="0">
                <a:latin typeface="Helvetica Light" panose="020B0403020202020204" pitchFamily="34" charset="0"/>
                <a:ea typeface="Times New Roman" panose="02020603050405020304" pitchFamily="18" charset="0"/>
                <a:cs typeface="Times New Roman" panose="02020603050405020304" pitchFamily="18" charset="0"/>
                <a:hlinkClick r:id="rId3"/>
              </a:rPr>
              <a:t>Universities Superannuation Scheme</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pension.</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Flexible working allows staff to change their patterns or total hours of working through discussions with their manager (taking into consideration the needs of the business).</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Sport and Wellbeing membership offers staff and their families the chance to use the University’s sporting facilities at a special rate.</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All staff have access to a private health care scheme. This provides an optional discounted health care scheme for employees with reduced rates for individual or family membership.</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Staff can also cover the cost of routine dental treatments such as examinations, extractions and fillings with a dental plan, provided by Unum Dental. </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Staff have access to a wide range of local and national retail, leisure and service discounts. These include restaurants, travel, local shops, entertainment, health and fitness facilities, hair and beauty services and many more.</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For full details of all available benefits, please visit our dedicated </a:t>
            </a:r>
            <a:r>
              <a:rPr lang="en-GB" sz="1001" dirty="0">
                <a:latin typeface="Helvetica Light" panose="020B0403020202020204" pitchFamily="34" charset="0"/>
                <a:ea typeface="Times New Roman" panose="02020603050405020304" pitchFamily="18" charset="0"/>
                <a:cs typeface="Times New Roman" panose="02020603050405020304" pitchFamily="18" charset="0"/>
                <a:hlinkClick r:id="rId4"/>
              </a:rPr>
              <a:t>benefits page</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068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4042710"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The Application Process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Application Process</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8</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7" y="2205725"/>
            <a:ext cx="10777308" cy="4115295"/>
          </a:xfrm>
          <a:prstGeom prst="rect">
            <a:avLst/>
          </a:prstGeom>
          <a:noFill/>
        </p:spPr>
        <p:txBody>
          <a:bodyPr wrap="square" numCol="1" spcCol="360000" rtlCol="0">
            <a:noAutofit/>
          </a:bodyPr>
          <a:lstStyle/>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To apply for this role, you will need to complete the online application process, outlined below.</a:t>
            </a:r>
            <a:br>
              <a:rPr lang="en-GB" sz="1001" dirty="0">
                <a:latin typeface="Helvetica Light" panose="020B0403020202020204" pitchFamily="34" charset="0"/>
                <a:ea typeface="Times New Roman" panose="02020603050405020304" pitchFamily="18" charset="0"/>
                <a:cs typeface="Times New Roman" panose="02020603050405020304" pitchFamily="18" charset="0"/>
              </a:rPr>
            </a:br>
            <a:r>
              <a:rPr lang="en-GB" sz="1001" dirty="0">
                <a:latin typeface="Helvetica Light" panose="020B0403020202020204" pitchFamily="34" charset="0"/>
                <a:ea typeface="Times New Roman" panose="02020603050405020304" pitchFamily="18" charset="0"/>
                <a:cs typeface="Times New Roman" panose="02020603050405020304" pitchFamily="18" charset="0"/>
              </a:rPr>
              <a:t>The application deadline is midnight on the closing date stated on the front page.</a:t>
            </a:r>
          </a:p>
          <a:p>
            <a:pPr hangingPunct="0">
              <a:spcAft>
                <a:spcPts val="601"/>
              </a:spcAft>
            </a:pPr>
            <a:r>
              <a:rPr lang="en-GB" sz="1001" b="1" dirty="0">
                <a:solidFill>
                  <a:srgbClr val="005C84"/>
                </a:solidFill>
                <a:latin typeface="Helvetica" pitchFamily="2" charset="0"/>
                <a:cs typeface="Times New Roman" panose="02020603050405020304" pitchFamily="18" charset="0"/>
              </a:rPr>
              <a:t>Application</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a:t>
            </a:r>
          </a:p>
          <a:p>
            <a:pPr hangingPunct="0">
              <a:spcAft>
                <a:spcPts val="601"/>
              </a:spcAft>
            </a:pPr>
            <a:r>
              <a:rPr lang="en-GB" sz="1001" dirty="0">
                <a:latin typeface="Helvetica Light" panose="020B0403020202020204" pitchFamily="34" charset="0"/>
                <a:cs typeface="Times New Roman" panose="02020603050405020304" pitchFamily="18" charset="0"/>
              </a:rPr>
              <a:t>You will be asked to provide:</a:t>
            </a:r>
          </a:p>
          <a:p>
            <a:pPr marL="228606" indent="-228606" hangingPunct="0">
              <a:spcAft>
                <a:spcPts val="601"/>
              </a:spcAft>
              <a:buAutoNum type="arabicPeriod"/>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a:t>
            </a: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CV</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setting out your career history with key responsibilities and achievements.</a:t>
            </a:r>
          </a:p>
          <a:p>
            <a:pPr marL="228606" indent="-228606" hangingPunct="0">
              <a:spcAft>
                <a:spcPts val="601"/>
              </a:spcAft>
              <a:buAutoNum type="arabicPeriod"/>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a:t>
            </a: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Statement of Suitability </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(no longer that 1250 words) where you can explain how your unique set of skills, experiences, and qualities provide evidence of your suitability for this role. You should look to demonstrate your technical knowledge as well as how you meet the other criteria set out in the person specification.</a:t>
            </a:r>
          </a:p>
          <a:p>
            <a:pPr hangingPunct="0">
              <a:spcAft>
                <a:spcPts val="601"/>
              </a:spcAft>
            </a:pPr>
            <a:r>
              <a:rPr lang="en-GB" sz="1001" b="1" dirty="0">
                <a:solidFill>
                  <a:srgbClr val="005C84"/>
                </a:solidFill>
                <a:latin typeface="Helvetica" pitchFamily="2" charset="0"/>
                <a:cs typeface="Times New Roman" panose="02020603050405020304" pitchFamily="18" charset="0"/>
              </a:rPr>
              <a:t>Shortlisting</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Once we receive your application, a panel – including the hiring manager – will assess your application and shortlist by considering all the evidence you provided in your CV and supporting statement.</a:t>
            </a:r>
          </a:p>
          <a:p>
            <a:pPr hangingPunct="0">
              <a:spcAft>
                <a:spcPts val="601"/>
              </a:spcAft>
            </a:pPr>
            <a:r>
              <a:rPr lang="en-GB" sz="1001" b="1" dirty="0">
                <a:solidFill>
                  <a:srgbClr val="005C84"/>
                </a:solidFill>
                <a:latin typeface="Helvetica" pitchFamily="2" charset="0"/>
                <a:cs typeface="Times New Roman" panose="02020603050405020304" pitchFamily="18" charset="0"/>
              </a:rPr>
              <a:t>Interview</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If you are shortlisted, you will be invited to interview – either in-person at or remotely via Microsoft Teams. You may be asked to discuss a piece of coding during your interview. Interviews are usually 60-90 minutes in length, and you will be given plenty of opportunity to ask questions - we believe you are interviewing us as much as we are interviewing you.</a:t>
            </a:r>
            <a:endParaRPr lang="en-GB" sz="1001" i="1" dirty="0">
              <a:latin typeface="Helvetica Light" panose="020B0403020202020204" pitchFamily="34" charset="0"/>
              <a:ea typeface="Times New Roman" panose="02020603050405020304" pitchFamily="18" charset="0"/>
              <a:cs typeface="Times New Roman" panose="02020603050405020304" pitchFamily="18" charset="0"/>
            </a:endParaRPr>
          </a:p>
          <a:p>
            <a:pPr hangingPunct="0">
              <a:spcAft>
                <a:spcPts val="601"/>
              </a:spcAft>
            </a:pPr>
            <a:r>
              <a:rPr lang="en-GB" sz="1001" i="1" dirty="0">
                <a:latin typeface="Helvetica Light" panose="020B0403020202020204" pitchFamily="34" charset="0"/>
                <a:ea typeface="Times New Roman" panose="02020603050405020304" pitchFamily="18" charset="0"/>
                <a:cs typeface="Times New Roman" panose="02020603050405020304" pitchFamily="18" charset="0"/>
              </a:rPr>
              <a:t>Please note that</a:t>
            </a:r>
            <a:r>
              <a:rPr lang="en-GB" sz="1001" i="1" dirty="0">
                <a:latin typeface="Helvetica Light" panose="020B0403020202020204" pitchFamily="34" charset="0"/>
                <a:cs typeface="Times New Roman" panose="02020603050405020304" pitchFamily="18" charset="0"/>
              </a:rPr>
              <a:t> we will not be able to reimburse expenses relating to the recruitment process or interview.</a:t>
            </a: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a:p>
            <a:pPr hangingPunct="0">
              <a:spcAft>
                <a:spcPts val="601"/>
              </a:spcAft>
            </a:pPr>
            <a:r>
              <a:rPr lang="en-GB" sz="1001" b="1" dirty="0">
                <a:solidFill>
                  <a:srgbClr val="005C84"/>
                </a:solidFill>
                <a:latin typeface="Helvetica" pitchFamily="2" charset="0"/>
                <a:cs typeface="Times New Roman" panose="02020603050405020304" pitchFamily="18" charset="0"/>
              </a:rPr>
              <a:t>Offer</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Regardless of the outcome, we will notify all candidates as soon as possible.</a:t>
            </a:r>
          </a:p>
          <a:p>
            <a:pPr hangingPunct="0">
              <a:spcAft>
                <a:spcPts val="601"/>
              </a:spcAft>
            </a:pP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If you need assistance, call our recruitment team on +44 (0) 23 8059 2750, or email </a:t>
            </a:r>
            <a:r>
              <a:rPr lang="en-GB" sz="1001" dirty="0">
                <a:latin typeface="Helvetica Light" panose="020B0403020202020204" pitchFamily="34" charset="0"/>
                <a:ea typeface="Times New Roman" panose="02020603050405020304" pitchFamily="18" charset="0"/>
                <a:cs typeface="Times New Roman" panose="02020603050405020304" pitchFamily="18" charset="0"/>
                <a:hlinkClick r:id="rId3"/>
              </a:rPr>
              <a:t>recruitment@soton.ac.uk</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quoting the reference number on the front page.</a:t>
            </a:r>
          </a:p>
          <a:p>
            <a:pPr hangingPunct="0">
              <a:spcAft>
                <a:spcPts val="601"/>
              </a:spcAft>
            </a:pP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92EDAD83-F9AE-6CF3-203F-DAA103324647}"/>
              </a:ext>
            </a:extLst>
          </p:cNvPr>
          <p:cNvGraphicFramePr/>
          <p:nvPr>
            <p:extLst>
              <p:ext uri="{D42A27DB-BD31-4B8C-83A1-F6EECF244321}">
                <p14:modId xmlns:p14="http://schemas.microsoft.com/office/powerpoint/2010/main" val="3029944982"/>
              </p:ext>
            </p:extLst>
          </p:nvPr>
        </p:nvGraphicFramePr>
        <p:xfrm>
          <a:off x="2032000" y="1348856"/>
          <a:ext cx="8128000" cy="688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498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081963"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FAQs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FAQs</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9</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6" y="1412568"/>
            <a:ext cx="10777308" cy="4214668"/>
          </a:xfrm>
          <a:prstGeom prst="rect">
            <a:avLst/>
          </a:prstGeom>
          <a:noFill/>
        </p:spPr>
        <p:txBody>
          <a:bodyPr wrap="square" numCol="3" spcCol="360000" rtlCol="0">
            <a:noAutofit/>
          </a:bodyPr>
          <a:lstStyle/>
          <a:p>
            <a:pPr hangingPunct="0">
              <a:spcAft>
                <a:spcPts val="601"/>
              </a:spcAft>
            </a:pPr>
            <a:r>
              <a:rPr lang="en-GB" sz="1001" b="1" dirty="0">
                <a:solidFill>
                  <a:srgbClr val="005C84"/>
                </a:solidFill>
                <a:latin typeface="Helvetica" pitchFamily="2" charset="0"/>
                <a:cs typeface="Times New Roman" panose="02020603050405020304" pitchFamily="18" charset="0"/>
              </a:rPr>
              <a:t>What reasonable adjustments can be made if I have a disability?</a:t>
            </a:r>
          </a:p>
          <a:p>
            <a:pPr hangingPunct="0">
              <a:spcAft>
                <a:spcPts val="601"/>
              </a:spcAft>
            </a:pPr>
            <a:r>
              <a:rPr lang="en-GB" sz="1001" dirty="0">
                <a:latin typeface="Helvetica Light" panose="020B0403020202020204" pitchFamily="34" charset="0"/>
                <a:cs typeface="Times New Roman" panose="02020603050405020304" pitchFamily="18" charset="0"/>
              </a:rPr>
              <a:t>We are committed to making reasonable adjustments in order to support disabled job applicants and ensure that you are not disadvantaged, including during the recruitment and assessment process.</a:t>
            </a:r>
          </a:p>
          <a:p>
            <a:pPr hangingPunct="0">
              <a:spcAft>
                <a:spcPts val="601"/>
              </a:spcAft>
            </a:pPr>
            <a:r>
              <a:rPr lang="en-GB" sz="1001" dirty="0">
                <a:latin typeface="Helvetica Light" panose="020B0403020202020204" pitchFamily="34" charset="0"/>
                <a:cs typeface="Times New Roman" panose="02020603050405020304" pitchFamily="18" charset="0"/>
              </a:rPr>
              <a:t>Reasonable adjustments during recruitment could include; allowing extra time during selection tests; ensuring that information is provided in an accessible format or; by providing training. </a:t>
            </a:r>
          </a:p>
          <a:p>
            <a:pPr hangingPunct="0">
              <a:spcAft>
                <a:spcPts val="601"/>
              </a:spcAft>
            </a:pPr>
            <a:r>
              <a:rPr lang="en-GB" sz="1001" dirty="0">
                <a:latin typeface="Helvetica Light" panose="020B0403020202020204" pitchFamily="34" charset="0"/>
                <a:cs typeface="Times New Roman" panose="02020603050405020304" pitchFamily="18" charset="0"/>
              </a:rPr>
              <a:t>If you feel that you may need a reasonable adjustment to be made, or you would like to discuss your requirements in more detail, please contact: </a:t>
            </a:r>
            <a:r>
              <a:rPr lang="en-GB" sz="1001" dirty="0">
                <a:latin typeface="Helvetica Light" panose="020B0403020202020204" pitchFamily="34" charset="0"/>
                <a:cs typeface="Times New Roman" panose="02020603050405020304" pitchFamily="18" charset="0"/>
                <a:hlinkClick r:id="rId3"/>
              </a:rPr>
              <a:t>recruitment@soton.ac.uk</a:t>
            </a:r>
            <a:r>
              <a:rPr lang="en-GB" sz="1001" dirty="0">
                <a:latin typeface="Helvetica Light" panose="020B0403020202020204" pitchFamily="34" charset="0"/>
                <a:cs typeface="Times New Roman" panose="02020603050405020304" pitchFamily="18" charset="0"/>
              </a:rPr>
              <a:t> in the first instance.</a:t>
            </a:r>
          </a:p>
          <a:p>
            <a:pPr hangingPunct="0">
              <a:spcAft>
                <a:spcPts val="601"/>
              </a:spcAft>
            </a:pPr>
            <a:r>
              <a:rPr lang="en-GB" sz="1000" b="1" dirty="0">
                <a:solidFill>
                  <a:srgbClr val="005C84"/>
                </a:solidFill>
                <a:latin typeface="Helvetica" pitchFamily="2" charset="0"/>
                <a:ea typeface="Times New Roman" panose="02020603050405020304" pitchFamily="18" charset="0"/>
                <a:cs typeface="Times New Roman" panose="02020603050405020304" pitchFamily="18" charset="0"/>
              </a:rPr>
              <a:t>Is this role suitable for part-time working?</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This role is available for full-time, part-time or flexible working arrangements (including job share partnerships and condensed working hours) but you should discuss your needs with the hiring manager if you are invited to interview.</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Is this role available for 100% remote working?</a:t>
            </a:r>
          </a:p>
          <a:p>
            <a:pPr hangingPunct="0">
              <a:spcAft>
                <a:spcPts val="601"/>
              </a:spcAft>
            </a:pPr>
            <a:r>
              <a:rPr lang="en-GB" sz="1001" dirty="0">
                <a:latin typeface="Helvetica Light" panose="020B0403020202020204" pitchFamily="34" charset="0"/>
                <a:cs typeface="Times New Roman" panose="02020603050405020304" pitchFamily="18" charset="0"/>
              </a:rPr>
              <a:t>The University does not currently offer 100% remote working contracts so you will be expected to attend your formal place of work in line with current hybrid working guidelines.</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Are there any travel requirements?</a:t>
            </a:r>
          </a:p>
          <a:p>
            <a:pPr hangingPunct="0">
              <a:spcAft>
                <a:spcPts val="601"/>
              </a:spcAft>
            </a:pPr>
            <a:r>
              <a:rPr lang="en-GB" sz="1001" dirty="0">
                <a:latin typeface="Helvetica Light" panose="020B0403020202020204" pitchFamily="34" charset="0"/>
                <a:cs typeface="Times New Roman" panose="02020603050405020304" pitchFamily="18" charset="0"/>
              </a:rPr>
              <a:t>You may on occasion be based to travel to the main University campuses in the south Hampshire area; Highfield, Avenue, and our waterfront sites in Southampton, and the Winchester School of Art, but there is no regular need for you to travel further.</a:t>
            </a:r>
          </a:p>
          <a:p>
            <a:pPr hangingPunct="0">
              <a:spcAft>
                <a:spcPts val="601"/>
              </a:spcAft>
            </a:pPr>
            <a:r>
              <a:rPr lang="en-GB" sz="1001" b="1" dirty="0">
                <a:solidFill>
                  <a:srgbClr val="005C84"/>
                </a:solidFill>
                <a:latin typeface="Helvetica" pitchFamily="2" charset="0"/>
                <a:cs typeface="Times New Roman" panose="02020603050405020304" pitchFamily="18" charset="0"/>
              </a:rPr>
              <a:t>What IT equipment does the University provide?</a:t>
            </a:r>
          </a:p>
          <a:p>
            <a:pPr hangingPunct="0">
              <a:spcAft>
                <a:spcPts val="601"/>
              </a:spcAft>
            </a:pPr>
            <a:r>
              <a:rPr lang="en-GB" sz="1001" dirty="0">
                <a:latin typeface="Helvetica Light" panose="020B0403020202020204" pitchFamily="34" charset="0"/>
                <a:cs typeface="Times New Roman" panose="02020603050405020304" pitchFamily="18" charset="0"/>
              </a:rPr>
              <a:t>All staff members are entitled to a Windows laptop and associated peripherals (keyboard, mouse, headset) as standard. If you would prefer, we can provide an Apple MacBook as an alternative.</a:t>
            </a:r>
          </a:p>
          <a:p>
            <a:pPr hangingPunct="0">
              <a:spcAft>
                <a:spcPts val="601"/>
              </a:spcAft>
            </a:pPr>
            <a:r>
              <a:rPr lang="en-GB" sz="1001" dirty="0">
                <a:latin typeface="Helvetica Light" panose="020B0403020202020204" pitchFamily="34" charset="0"/>
                <a:cs typeface="Times New Roman" panose="02020603050405020304" pitchFamily="18" charset="0"/>
              </a:rPr>
              <a:t>If you require specialist accessibility equipment (trackpads, specialised keyboards, etc) please discuss this with the hiring manager.</a:t>
            </a:r>
          </a:p>
          <a:p>
            <a:pPr hangingPunct="0">
              <a:spcAft>
                <a:spcPts val="601"/>
              </a:spcAft>
            </a:pPr>
            <a:r>
              <a:rPr lang="en-GB" sz="1001" dirty="0">
                <a:latin typeface="Helvetica Light" panose="020B0403020202020204" pitchFamily="34" charset="0"/>
                <a:cs typeface="Times New Roman" panose="02020603050405020304" pitchFamily="18" charset="0"/>
              </a:rPr>
              <a:t>For home working, please note that the University does not provide desks, chairs, or other office equipment.</a:t>
            </a:r>
          </a:p>
          <a:p>
            <a:pPr hangingPunct="0">
              <a:spcAft>
                <a:spcPts val="601"/>
              </a:spcAft>
            </a:pPr>
            <a:r>
              <a:rPr lang="en-GB" sz="1001" b="1" dirty="0">
                <a:solidFill>
                  <a:srgbClr val="005C84"/>
                </a:solidFill>
                <a:latin typeface="Helvetica" pitchFamily="2" charset="0"/>
                <a:cs typeface="Times New Roman" panose="02020603050405020304" pitchFamily="18" charset="0"/>
              </a:rPr>
              <a:t>What training and development is available?</a:t>
            </a:r>
          </a:p>
          <a:p>
            <a:pPr hangingPunct="0">
              <a:spcAft>
                <a:spcPts val="601"/>
              </a:spcAft>
            </a:pPr>
            <a:r>
              <a:rPr lang="en-GB" sz="1001" dirty="0">
                <a:latin typeface="Helvetica Light" panose="020B0403020202020204" pitchFamily="34" charset="0"/>
                <a:cs typeface="Times New Roman" panose="02020603050405020304" pitchFamily="18" charset="0"/>
              </a:rPr>
              <a:t>The University has plenty of opportunities for you to advance your career through various learning activities, including formal training and certifications if that interests you. Talk to your hiring manager for more information.</a:t>
            </a:r>
          </a:p>
          <a:p>
            <a:pPr hangingPunct="0">
              <a:spcAft>
                <a:spcPts val="601"/>
              </a:spcAft>
            </a:pPr>
            <a:endParaRPr lang="en-GB" sz="1001" dirty="0">
              <a:latin typeface="Helvetica Light" panose="020B0403020202020204" pitchFamily="34" charset="0"/>
              <a:cs typeface="Times New Roman" panose="02020603050405020304" pitchFamily="18" charset="0"/>
            </a:endParaRPr>
          </a:p>
          <a:p>
            <a:pPr hangingPunct="0">
              <a:spcAft>
                <a:spcPts val="601"/>
              </a:spcAft>
            </a:pP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538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1207</TotalTime>
  <Words>2165</Words>
  <Application>Microsoft Office PowerPoint</Application>
  <PresentationFormat>Widescreen</PresentationFormat>
  <Paragraphs>172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Helvetica</vt:lpstr>
      <vt:lpstr>Helvetica Light</vt:lpstr>
      <vt:lpstr>Roboto Thin</vt:lpstr>
      <vt:lpstr>Symbol</vt:lpstr>
      <vt:lpstr>Office Theme</vt:lpstr>
      <vt:lpstr>Cover page</vt:lpstr>
      <vt:lpstr>Contents</vt:lpstr>
      <vt:lpstr>Diversity and Inclusion</vt:lpstr>
      <vt:lpstr>Welcome Message</vt:lpstr>
      <vt:lpstr>iSolutions</vt:lpstr>
      <vt:lpstr>The Role</vt:lpstr>
      <vt:lpstr>Salary and Benefits</vt:lpstr>
      <vt:lpstr>The Application Process</vt:lpstr>
      <vt:lpstr>FAQs</vt:lpstr>
      <vt:lpstr>Final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Watts</dc:creator>
  <cp:lastModifiedBy>Stewart Mangnall</cp:lastModifiedBy>
  <cp:revision>7</cp:revision>
  <cp:lastPrinted>2023-02-17T11:54:01Z</cp:lastPrinted>
  <dcterms:created xsi:type="dcterms:W3CDTF">2023-02-16T14:38:15Z</dcterms:created>
  <dcterms:modified xsi:type="dcterms:W3CDTF">2024-09-23T15:11:18Z</dcterms:modified>
</cp:coreProperties>
</file>